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61" r:id="rId5"/>
    <p:sldId id="257" r:id="rId6"/>
    <p:sldId id="289" r:id="rId7"/>
    <p:sldId id="280" r:id="rId8"/>
    <p:sldId id="279" r:id="rId9"/>
    <p:sldId id="281" r:id="rId10"/>
    <p:sldId id="283" r:id="rId11"/>
    <p:sldId id="288" r:id="rId12"/>
    <p:sldId id="259" r:id="rId13"/>
    <p:sldId id="278" r:id="rId14"/>
    <p:sldId id="263" r:id="rId15"/>
    <p:sldId id="290" r:id="rId16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1T15:46:56.8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1T15:46:36.8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1T15:46:37.3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1T15:46:38.4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24575,'4'0'0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1T15:46:38.8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1T15:46:39.5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1T15:46:55.5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1T15:46:57.2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1T15:47:00.9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1T15:47:01.6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1T15:47:01.9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1T15:46:32.3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24575,'5'0'0,"4"0"0,2 0-8191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1T15:46:33.1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1T15:46:35.8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 24575,'0'-4'0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1T15:46:36.4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24575,'4'0'0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EC7D39B-76F5-4D59-9144-29A8977F782D}" type="slidenum">
              <a:t>‹n°›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1377BEE-3219-4BE4-A8C1-80CC56F141B8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463A395-5FFB-4AFC-855E-D6E90F6807A0}" type="slidenum">
              <a:t>‹n°›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28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872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28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872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42221FA-63B2-4113-8C24-C70817D86A1D}" type="slidenum">
              <a:t>‹n°›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3CF31534-6A94-4F6B-A2A4-1131A2A5EE62}" type="slidenum">
              <a:rPr lang="fr-CA" sz="1200" b="0" strike="noStrike" spc="-1" smtClean="0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86898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3F2D34E7-182F-4B3C-AB27-073479E08FD0}" type="slidenum">
              <a:t>‹n°›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27170EB-D3B9-40F1-B161-0E68684864B9}" type="slidenum"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BAAD89AC-2F0B-4C62-AB13-A7E471489CF1}" type="slidenum"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3002DA1-9611-4508-A101-90ED50CF5C90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B307014-0F4C-4A39-9A8F-AFC5C58FE7BC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2920" cy="1106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1BD3B89-106B-4A05-B96E-7D5B825066BB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5C76ECE-9ACB-4A33-AFC0-D1EDA5775B00}" type="slidenum">
              <a:t>‹n°›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052AFD8-EA2E-4779-8CD9-9F8DE0302451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9DC0ABDD-5B21-4568-BB05-FA7B36133309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CCEFF59-713C-434E-9276-FC3C85FC6A2A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1733BE6-A585-45B1-B0E0-C91603C4DB22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7AB1088-E7A2-4355-B00A-45DC1AFEFE91}" type="slidenum">
              <a:t>‹n°›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28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872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28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872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B8167FB-4942-4A47-84D1-37064D8A7276}" type="slidenum">
              <a:t>‹n°›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fr-FR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fr-FR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3CF31534-6A94-4F6B-A2A4-1131A2A5EE62}" type="slidenum">
              <a:rPr lang="fr-CA" sz="1200" b="0" strike="noStrike" spc="-1" smtClean="0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27429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3CF31534-6A94-4F6B-A2A4-1131A2A5EE62}" type="slidenum">
              <a:rPr lang="fr-CA" sz="1200" b="0" strike="noStrike" spc="-1" smtClean="0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010820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3CF31534-6A94-4F6B-A2A4-1131A2A5EE62}" type="slidenum">
              <a:rPr lang="fr-CA" sz="1200" b="0" strike="noStrike" spc="-1" smtClean="0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530500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3CF31534-6A94-4F6B-A2A4-1131A2A5EE62}" type="slidenum">
              <a:rPr lang="fr-CA" sz="1200" b="0" strike="noStrike" spc="-1" smtClean="0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9934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76F5C04-2A1B-417E-8A46-D65C844E07D1}" type="slidenum"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3CF31534-6A94-4F6B-A2A4-1131A2A5EE62}" type="slidenum">
              <a:rPr lang="fr-CA" sz="1200" b="0" strike="noStrike" spc="-1" smtClean="0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278387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3CF31534-6A94-4F6B-A2A4-1131A2A5EE62}" type="slidenum">
              <a:rPr lang="fr-CA" sz="1200" b="0" strike="noStrike" spc="-1" smtClean="0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68988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3CF31534-6A94-4F6B-A2A4-1131A2A5EE62}" type="slidenum">
              <a:rPr lang="fr-CA" sz="1200" b="0" strike="noStrike" spc="-1" smtClean="0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310735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3CF31534-6A94-4F6B-A2A4-1131A2A5EE62}" type="slidenum">
              <a:rPr lang="fr-CA" sz="1200" b="0" strike="noStrike" spc="-1" smtClean="0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41741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fr-FR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fr-FR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3CF31534-6A94-4F6B-A2A4-1131A2A5EE62}" type="slidenum">
              <a:rPr lang="fr-CA" sz="1200" b="0" strike="noStrike" spc="-1" smtClean="0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367056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3CF31534-6A94-4F6B-A2A4-1131A2A5EE62}" type="slidenum">
              <a:rPr lang="fr-CA" sz="1200" b="0" strike="noStrike" spc="-1" smtClean="0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099211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3CF31534-6A94-4F6B-A2A4-1131A2A5EE62}" type="slidenum">
              <a:rPr lang="fr-CA" sz="1200" b="0" strike="noStrike" spc="-1" smtClean="0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206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D87A996-D405-4ADF-B218-06B57CF02B60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E7D174F-F81C-4089-A344-98CD6A0AB562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2920" cy="1106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CED000E-EEB8-4B8D-A339-597FD6C9F5C8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63003C5-7CD0-416C-9C9C-0586FABC3FD1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4ABD6AD-75F2-4136-B0EE-5B2611F76E46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1D68FC6-89F2-4D3C-8868-AEC6CEA8145D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defRPr lang="fr-FR" sz="140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fr-FR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defRPr lang="fr-CA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</a:pPr>
            <a:fld id="{3CF31534-6A94-4F6B-A2A4-1131A2A5EE62}" type="slidenum">
              <a:rPr lang="fr-CA" sz="1200" b="0" strike="noStrike" spc="-1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>
            <a:lvl1pPr>
              <a:defRPr lang="fr-FR" sz="1400" b="0" strike="noStrike" spc="-1">
                <a:latin typeface="Times New Roman"/>
              </a:defRPr>
            </a:lvl1pPr>
          </a:lstStyle>
          <a:p>
            <a:r>
              <a:rPr lang="fr-FR" sz="1400" b="0" strike="noStrike" spc="-1">
                <a:latin typeface="Times New Roman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8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defRPr lang="fr-FR" sz="140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fr-FR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defRPr lang="fr-CA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</a:pPr>
            <a:fld id="{FFD240C9-D424-4482-98AB-87E3421F8216}" type="slidenum">
              <a:rPr lang="fr-CA" sz="1200" b="0" strike="noStrike" spc="-1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>
            <a:lvl1pPr>
              <a:defRPr lang="fr-FR" sz="1400" b="0" strike="noStrike" spc="-1">
                <a:latin typeface="Times New Roman"/>
              </a:defRPr>
            </a:lvl1pPr>
          </a:lstStyle>
          <a:p>
            <a:r>
              <a:rPr lang="fr-FR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fr-FR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fr-FR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 algn="r">
              <a:lnSpc>
                <a:spcPct val="100000"/>
              </a:lnSpc>
            </a:pPr>
            <a:fld id="{3CF31534-6A94-4F6B-A2A4-1131A2A5EE62}" type="slidenum">
              <a:rPr lang="fr-CA" sz="1200" b="0" strike="noStrike" spc="-1" smtClean="0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19561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turgeon.nancy@sppeuqam.org" TargetMode="External"/><Relationship Id="rId7" Type="http://schemas.openxmlformats.org/officeDocument/2006/relationships/hyperlink" Target="mailto:aloui.amel@uqam.ca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ousquet.richard@uqam.ca" TargetMode="External"/><Relationship Id="rId5" Type="http://schemas.openxmlformats.org/officeDocument/2006/relationships/hyperlink" Target="mailto:coutu.benoit@sppeuqam.org" TargetMode="External"/><Relationship Id="rId4" Type="http://schemas.openxmlformats.org/officeDocument/2006/relationships/hyperlink" Target="mailto:blanchet.nathalie@uqam.ca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3" Type="http://schemas.openxmlformats.org/officeDocument/2006/relationships/customXml" Target="../ink/ink1.xml"/><Relationship Id="rId7" Type="http://schemas.openxmlformats.org/officeDocument/2006/relationships/customXml" Target="../ink/ink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6" Type="http://schemas.openxmlformats.org/officeDocument/2006/relationships/customXml" Target="../ink/ink3.xml"/><Relationship Id="rId5" Type="http://schemas.openxmlformats.org/officeDocument/2006/relationships/customXml" Target="../ink/ink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13" Type="http://schemas.openxmlformats.org/officeDocument/2006/relationships/customXml" Target="../ink/ink14.xml"/><Relationship Id="rId7" Type="http://schemas.openxmlformats.org/officeDocument/2006/relationships/customXml" Target="../ink/ink8.xml"/><Relationship Id="rId12" Type="http://schemas.openxmlformats.org/officeDocument/2006/relationships/customXml" Target="../ink/ink13.xml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4.png"/><Relationship Id="rId11" Type="http://schemas.openxmlformats.org/officeDocument/2006/relationships/customXml" Target="../ink/ink12.xml"/><Relationship Id="rId5" Type="http://schemas.openxmlformats.org/officeDocument/2006/relationships/customXml" Target="../ink/ink7.xml"/><Relationship Id="rId15" Type="http://schemas.openxmlformats.org/officeDocument/2006/relationships/image" Target="../media/image7.png"/><Relationship Id="rId10" Type="http://schemas.openxmlformats.org/officeDocument/2006/relationships/customXml" Target="../ink/ink11.xml"/><Relationship Id="rId4" Type="http://schemas.openxmlformats.org/officeDocument/2006/relationships/image" Target="../media/image6.png"/><Relationship Id="rId9" Type="http://schemas.openxmlformats.org/officeDocument/2006/relationships/customXml" Target="../ink/ink10.xml"/><Relationship Id="rId1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56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408562" y="301841"/>
            <a:ext cx="4953552" cy="48655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000" lnSpcReduction="20000"/>
          </a:bodyPr>
          <a:lstStyle/>
          <a:p>
            <a:pPr>
              <a:lnSpc>
                <a:spcPct val="90000"/>
              </a:lnSpc>
            </a:pPr>
            <a:endParaRPr lang="fr-CA" sz="7200" b="1" spc="-1" dirty="0">
              <a:solidFill>
                <a:srgbClr val="FFFFFF"/>
              </a:solidFill>
              <a:latin typeface="Barlow ExtraBold"/>
            </a:endParaRPr>
          </a:p>
          <a:p>
            <a:pPr>
              <a:lnSpc>
                <a:spcPct val="90000"/>
              </a:lnSpc>
            </a:pPr>
            <a:endParaRPr lang="fr-CA" sz="7200" b="1" spc="-1" dirty="0">
              <a:solidFill>
                <a:srgbClr val="FFFFFF"/>
              </a:solidFill>
              <a:latin typeface="Barlow ExtraBold"/>
            </a:endParaRPr>
          </a:p>
          <a:p>
            <a:pPr>
              <a:lnSpc>
                <a:spcPct val="90000"/>
              </a:lnSpc>
            </a:pPr>
            <a:r>
              <a:rPr lang="fr-CA" sz="3900" b="1" strike="noStrike" spc="-1" dirty="0">
                <a:solidFill>
                  <a:srgbClr val="FFFFFF"/>
                </a:solidFill>
                <a:latin typeface="Barlow ExtraBold"/>
              </a:rPr>
              <a:t>Atelier d’information </a:t>
            </a:r>
          </a:p>
          <a:p>
            <a:pPr>
              <a:lnSpc>
                <a:spcPct val="90000"/>
              </a:lnSpc>
            </a:pPr>
            <a:endParaRPr lang="fr-CA" sz="3900" b="1" spc="-1" dirty="0">
              <a:solidFill>
                <a:srgbClr val="FFFFFF"/>
              </a:solidFill>
              <a:latin typeface="Barlow ExtraBold"/>
            </a:endParaRPr>
          </a:p>
          <a:p>
            <a:pPr>
              <a:lnSpc>
                <a:spcPct val="90000"/>
              </a:lnSpc>
            </a:pPr>
            <a:r>
              <a:rPr lang="fr-CA" sz="3900" b="1" strike="noStrike" spc="-1" dirty="0">
                <a:solidFill>
                  <a:srgbClr val="FFFFFF"/>
                </a:solidFill>
                <a:latin typeface="Barlow ExtraBold"/>
              </a:rPr>
              <a:t>Faire une demande de stabilisation, volet acquisition d’EQE</a:t>
            </a:r>
          </a:p>
          <a:p>
            <a:pPr>
              <a:lnSpc>
                <a:spcPct val="90000"/>
              </a:lnSpc>
            </a:pPr>
            <a:endParaRPr lang="fr-CA" sz="7200" b="1" spc="-1" dirty="0">
              <a:solidFill>
                <a:srgbClr val="FFFFFF"/>
              </a:solidFill>
              <a:latin typeface="Barlow ExtraBold"/>
            </a:endParaRPr>
          </a:p>
          <a:p>
            <a:pPr>
              <a:lnSpc>
                <a:spcPct val="90000"/>
              </a:lnSpc>
            </a:pPr>
            <a:r>
              <a:rPr lang="fr-CA" sz="3100" b="1" spc="-1" dirty="0">
                <a:solidFill>
                  <a:srgbClr val="FFFFFF"/>
                </a:solidFill>
                <a:latin typeface="Barlow ExtraBold"/>
              </a:rPr>
              <a:t>22 février 2023</a:t>
            </a:r>
            <a:endParaRPr lang="fr-CA" sz="3100" b="1" strike="noStrike" spc="-1" dirty="0">
              <a:solidFill>
                <a:srgbClr val="FFFFFF"/>
              </a:solidFill>
              <a:latin typeface="Barlow ExtraBold"/>
            </a:endParaRPr>
          </a:p>
          <a:p>
            <a:pPr>
              <a:lnSpc>
                <a:spcPct val="90000"/>
              </a:lnSpc>
            </a:pPr>
            <a:endParaRPr lang="fr-CA" sz="7200" b="1" spc="-1" dirty="0">
              <a:solidFill>
                <a:srgbClr val="FFFFFF"/>
              </a:solidFill>
              <a:latin typeface="Barlow ExtraBold"/>
            </a:endParaRPr>
          </a:p>
        </p:txBody>
      </p:sp>
      <p:pic>
        <p:nvPicPr>
          <p:cNvPr id="84" name="Image 3"/>
          <p:cNvPicPr/>
          <p:nvPr/>
        </p:nvPicPr>
        <p:blipFill>
          <a:blip r:embed="rId2"/>
          <a:stretch/>
        </p:blipFill>
        <p:spPr>
          <a:xfrm>
            <a:off x="1597981" y="4598633"/>
            <a:ext cx="3567858" cy="2446184"/>
          </a:xfrm>
          <a:prstGeom prst="rect">
            <a:avLst/>
          </a:prstGeom>
          <a:ln>
            <a:noFill/>
          </a:ln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3164FC05-7F8D-3A28-FD8F-6748F770DB74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091558" y="807868"/>
            <a:ext cx="5490001" cy="5417834"/>
          </a:xfrm>
        </p:spPr>
        <p:txBody>
          <a:bodyPr/>
          <a:lstStyle/>
          <a:p>
            <a:pPr marL="0" indent="0">
              <a:buNone/>
            </a:pPr>
            <a:endParaRPr lang="fr-CA" b="1" spc="-1" dirty="0">
              <a:solidFill>
                <a:srgbClr val="FFFFFF"/>
              </a:solidFill>
              <a:latin typeface="Barlow ExtraBold"/>
              <a:ea typeface="DejaVu San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sz="2800" u="sng" spc="-1" dirty="0">
                <a:solidFill>
                  <a:srgbClr val="FFFFFF"/>
                </a:solidFill>
                <a:latin typeface="Barlow" panose="00000500000000000000" pitchFamily="2" charset="0"/>
                <a:ea typeface="DejaVu Sans"/>
              </a:rPr>
              <a:t>Qu’est-ce que le mécanisme de stabilisation?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CA" sz="2800" spc="-1" dirty="0">
              <a:solidFill>
                <a:srgbClr val="FFFFFF"/>
              </a:solidFill>
              <a:latin typeface="Barlow" panose="00000500000000000000" pitchFamily="2" charset="0"/>
              <a:ea typeface="DejaVu San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sz="2800" u="sng" strike="noStrike" spc="-1" dirty="0">
                <a:solidFill>
                  <a:srgbClr val="FFFFFF"/>
                </a:solidFill>
                <a:latin typeface="Barlow" panose="00000500000000000000" pitchFamily="2" charset="0"/>
                <a:ea typeface="DejaVu Sans"/>
              </a:rPr>
              <a:t>Dépôt de projets d’acquisition d’EQE en mars</a:t>
            </a:r>
          </a:p>
          <a:p>
            <a:r>
              <a:rPr lang="fr-CA" sz="2800" strike="noStrike" spc="-1" dirty="0">
                <a:solidFill>
                  <a:srgbClr val="FFFFFF"/>
                </a:solidFill>
                <a:latin typeface="Barlow" panose="00000500000000000000" pitchFamily="2" charset="0"/>
                <a:ea typeface="DejaVu Sans"/>
              </a:rPr>
              <a:t>Qu’est-ce qu’une EQE?</a:t>
            </a:r>
          </a:p>
          <a:p>
            <a:r>
              <a:rPr lang="fr-CA" sz="2800" strike="noStrike" spc="-1" dirty="0">
                <a:solidFill>
                  <a:srgbClr val="FFFFFF"/>
                </a:solidFill>
                <a:latin typeface="Barlow" panose="00000500000000000000" pitchFamily="2" charset="0"/>
                <a:ea typeface="DejaVu Sans"/>
              </a:rPr>
              <a:t>Ce que doit contenir le projet</a:t>
            </a:r>
          </a:p>
          <a:p>
            <a:r>
              <a:rPr lang="fr-CA" sz="2800" spc="-1" dirty="0">
                <a:solidFill>
                  <a:srgbClr val="FFFFFF"/>
                </a:solidFill>
                <a:latin typeface="Barlow" panose="00000500000000000000" pitchFamily="2" charset="0"/>
                <a:ea typeface="DejaVu Sans"/>
              </a:rPr>
              <a:t>Un exemple</a:t>
            </a:r>
            <a:endParaRPr lang="fr-CA" sz="2800" strike="noStrike" spc="-1" dirty="0">
              <a:solidFill>
                <a:srgbClr val="FFFFFF"/>
              </a:solidFill>
              <a:latin typeface="Barlow" panose="00000500000000000000" pitchFamily="2" charset="0"/>
              <a:ea typeface="DejaVu Sans"/>
            </a:endParaRPr>
          </a:p>
          <a:p>
            <a:endParaRPr lang="fr-CA" sz="2800" strike="noStrike" spc="-1" dirty="0">
              <a:solidFill>
                <a:srgbClr val="FFFFFF"/>
              </a:solidFill>
              <a:latin typeface="Barlow" panose="00000500000000000000" pitchFamily="2" charset="0"/>
              <a:ea typeface="DejaVu San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sz="2800" u="sng" spc="-1" dirty="0">
                <a:solidFill>
                  <a:srgbClr val="FFFFFF"/>
                </a:solidFill>
                <a:latin typeface="Barlow" panose="00000500000000000000" pitchFamily="2" charset="0"/>
                <a:ea typeface="DejaVu Sans"/>
              </a:rPr>
              <a:t>Demande trimestrielle de stabilisation </a:t>
            </a:r>
            <a:endParaRPr lang="fr-CA" sz="2800" u="sng" strike="noStrike" spc="-1" dirty="0">
              <a:solidFill>
                <a:srgbClr val="FFFFFF"/>
              </a:solidFill>
              <a:latin typeface="Barlow" panose="00000500000000000000" pitchFamily="2" charset="0"/>
              <a:ea typeface="DejaVu Sans"/>
            </a:endParaRPr>
          </a:p>
          <a:p>
            <a:r>
              <a:rPr lang="fr-CA" sz="2800" spc="-1" dirty="0">
                <a:solidFill>
                  <a:srgbClr val="FFFFFF"/>
                </a:solidFill>
                <a:latin typeface="Barlow" panose="00000500000000000000" pitchFamily="2" charset="0"/>
                <a:ea typeface="DejaVu Sans"/>
              </a:rPr>
              <a:t>Les critères d’admissibilité</a:t>
            </a:r>
          </a:p>
          <a:p>
            <a:r>
              <a:rPr lang="fr-CA" sz="2800" strike="noStrike" spc="-1" dirty="0">
                <a:solidFill>
                  <a:srgbClr val="FFFFFF"/>
                </a:solidFill>
                <a:latin typeface="Barlow" panose="00000500000000000000" pitchFamily="2" charset="0"/>
                <a:ea typeface="DejaVu Sans"/>
              </a:rPr>
              <a:t>Calculer sa « </a:t>
            </a:r>
            <a:r>
              <a:rPr lang="fr-CA" sz="2800" strike="noStrike" spc="-1" dirty="0" err="1">
                <a:solidFill>
                  <a:srgbClr val="FFFFFF"/>
                </a:solidFill>
                <a:latin typeface="Barlow" panose="00000500000000000000" pitchFamily="2" charset="0"/>
                <a:ea typeface="DejaVu Sans"/>
              </a:rPr>
              <a:t>dé-stabilisation</a:t>
            </a:r>
            <a:r>
              <a:rPr lang="fr-CA" sz="2800" strike="noStrike" spc="-1" dirty="0">
                <a:solidFill>
                  <a:srgbClr val="FFFFFF"/>
                </a:solidFill>
                <a:latin typeface="Barlow" panose="00000500000000000000" pitchFamily="2" charset="0"/>
                <a:ea typeface="DejaVu Sans"/>
              </a:rPr>
              <a:t> 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CA" sz="2800" spc="-1" dirty="0">
              <a:solidFill>
                <a:srgbClr val="FFFFFF"/>
              </a:solidFill>
              <a:latin typeface="Barlow" panose="00000500000000000000" pitchFamily="2" charset="0"/>
              <a:ea typeface="DejaVu Sans"/>
            </a:endParaRPr>
          </a:p>
          <a:p>
            <a:endParaRPr lang="fr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820135" y="415655"/>
            <a:ext cx="7148624" cy="115725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fr-CA" sz="7300" b="1" strike="noStrike" spc="-1" dirty="0">
                <a:solidFill>
                  <a:srgbClr val="005F3D"/>
                </a:solidFill>
                <a:latin typeface="Barlow ExtraBold"/>
                <a:ea typeface="DejaVu Sans"/>
              </a:rPr>
              <a:t>Les critères d’admissibilité </a:t>
            </a:r>
          </a:p>
          <a:p>
            <a:pPr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fr-CA" sz="3600" b="1" strike="noStrike" spc="-1" dirty="0">
                <a:solidFill>
                  <a:srgbClr val="005F3D"/>
                </a:solidFill>
                <a:latin typeface="Barlow ExtraBold"/>
                <a:ea typeface="DejaVu Sans"/>
              </a:rPr>
              <a:t>Pour une demande de stabilisation auprès du Comité de perfectionnement et de stabilisation, avant le début du trimestre </a:t>
            </a:r>
            <a:endParaRPr lang="en-US" sz="3600" b="0" strike="noStrike" spc="-120" dirty="0">
              <a:solidFill>
                <a:srgbClr val="95965D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10523178-A7D9-1A1B-AF93-93BDD6AEAA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883" r="42142" b="-2"/>
          <a:stretch/>
        </p:blipFill>
        <p:spPr>
          <a:xfrm>
            <a:off x="8515399" y="1287263"/>
            <a:ext cx="3019414" cy="4393559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8F5203-2BAB-B3CC-63D8-C5FB85CEA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020" y="1870639"/>
            <a:ext cx="7279689" cy="4263579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CA" sz="2200" dirty="0">
                <a:latin typeface="Barlow" panose="00000500000000000000" pitchFamily="2" charset="0"/>
              </a:rPr>
              <a:t>Avoir terminé sa probation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200" dirty="0">
                <a:latin typeface="Barlow" panose="00000500000000000000" pitchFamily="2" charset="0"/>
              </a:rPr>
              <a:t>Détenir une moyenne annuelle équivalente à au moins une charge d’enseignement de 45 heures, pour la période de 2 ans précédant le trimestre visé par la demande de stabilisation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200" dirty="0">
                <a:latin typeface="Barlow" panose="00000500000000000000" pitchFamily="2" charset="0"/>
              </a:rPr>
              <a:t>Avoir postulé sur tous les cours dont on détient les EQE : à l’affichage principal et aux affichages complémentaires (jusqu’à 15 jours avant le début du trimestre, i.e. affichages 1 à 3)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200" dirty="0">
                <a:latin typeface="Barlow" panose="00000500000000000000" pitchFamily="2" charset="0"/>
              </a:rPr>
              <a:t>Ne pas avoir refusé de cours qui nous est attribué</a:t>
            </a:r>
          </a:p>
          <a:p>
            <a:pPr>
              <a:buFont typeface="Arial" panose="020B0604020202020204" pitchFamily="34" charset="0"/>
              <a:buChar char="•"/>
            </a:pPr>
            <a:endParaRPr lang="fr-CA" sz="2200" dirty="0">
              <a:latin typeface="Barlow" panose="000005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CA" sz="2200" dirty="0">
                <a:latin typeface="Barlow" panose="00000500000000000000" pitchFamily="2" charset="0"/>
              </a:rPr>
              <a:t>Et bien entendu… être « </a:t>
            </a:r>
            <a:r>
              <a:rPr lang="fr-CA" sz="2200" dirty="0" err="1">
                <a:latin typeface="Barlow" panose="00000500000000000000" pitchFamily="2" charset="0"/>
              </a:rPr>
              <a:t>dé-stabilisé</a:t>
            </a:r>
            <a:r>
              <a:rPr lang="fr-CA" sz="2200" dirty="0">
                <a:latin typeface="Barlow" panose="00000500000000000000" pitchFamily="2" charset="0"/>
              </a:rPr>
              <a:t> »!</a:t>
            </a:r>
          </a:p>
        </p:txBody>
      </p:sp>
      <p:sp>
        <p:nvSpPr>
          <p:cNvPr id="93" name="CustomShape 2"/>
          <p:cNvSpPr/>
          <p:nvPr/>
        </p:nvSpPr>
        <p:spPr>
          <a:xfrm>
            <a:off x="651850" y="1287263"/>
            <a:ext cx="10700750" cy="53326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2900" indent="-3429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fr-FR" sz="2400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B69A5C-667E-6F92-25D4-9354374C5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605" y="353482"/>
            <a:ext cx="10772775" cy="836126"/>
          </a:xfrm>
        </p:spPr>
        <p:txBody>
          <a:bodyPr>
            <a:normAutofit/>
          </a:bodyPr>
          <a:lstStyle/>
          <a:p>
            <a:r>
              <a:rPr lang="fr-CA" sz="4000" b="1" spc="-1" dirty="0">
                <a:solidFill>
                  <a:srgbClr val="005F3D"/>
                </a:solidFill>
                <a:latin typeface="Barlow ExtraBold"/>
                <a:ea typeface="DejaVu Sans"/>
              </a:rPr>
              <a:t>Calculer sa « </a:t>
            </a:r>
            <a:r>
              <a:rPr lang="fr-CA" sz="4000" b="1" spc="-1" dirty="0" err="1">
                <a:solidFill>
                  <a:srgbClr val="005F3D"/>
                </a:solidFill>
                <a:latin typeface="Barlow ExtraBold"/>
                <a:ea typeface="DejaVu Sans"/>
              </a:rPr>
              <a:t>dé-stabilisation</a:t>
            </a:r>
            <a:r>
              <a:rPr lang="fr-CA" sz="4000" b="1" spc="-1" dirty="0">
                <a:solidFill>
                  <a:srgbClr val="005F3D"/>
                </a:solidFill>
                <a:latin typeface="Barlow ExtraBold"/>
                <a:ea typeface="DejaVu Sans"/>
              </a:rPr>
              <a:t> »</a:t>
            </a:r>
            <a:endParaRPr lang="fr-CA" sz="4000" dirty="0"/>
          </a:p>
        </p:txBody>
      </p:sp>
      <p:pic>
        <p:nvPicPr>
          <p:cNvPr id="1026" name="Picture 2" descr="calculatrice 4 - Lycée Dupuy-de-Lôme - LORIENT">
            <a:extLst>
              <a:ext uri="{FF2B5EF4-FFF2-40B4-BE49-F238E27FC236}">
                <a16:creationId xmlns:a16="http://schemas.microsoft.com/office/drawing/2014/main" id="{0614E99B-6297-FB61-FCCD-DA302B1952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" r="-4" b="-4"/>
          <a:stretch/>
        </p:blipFill>
        <p:spPr bwMode="auto">
          <a:xfrm>
            <a:off x="799051" y="2076150"/>
            <a:ext cx="3383936" cy="344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CFD242-F952-E5DD-6986-097051CDE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2412" y="1455938"/>
            <a:ext cx="6957968" cy="5144038"/>
          </a:xfrm>
        </p:spPr>
        <p:txBody>
          <a:bodyPr>
            <a:noAutofit/>
          </a:bodyPr>
          <a:lstStyle/>
          <a:p>
            <a:r>
              <a:rPr lang="fr-CA" b="1" dirty="0">
                <a:latin typeface="Barlow" panose="00000500000000000000" pitchFamily="2" charset="0"/>
              </a:rPr>
              <a:t>Dans ACCENT</a:t>
            </a:r>
          </a:p>
          <a:p>
            <a:r>
              <a:rPr lang="fr-CA" dirty="0">
                <a:latin typeface="Barlow" panose="00000500000000000000" pitchFamily="2" charset="0"/>
              </a:rPr>
              <a:t>Aller dans « Fiche individuelle », pour voir le nombre de charges de 45 heures obtenues aux trimestres d’hiver précédents</a:t>
            </a:r>
          </a:p>
          <a:p>
            <a:pPr marL="0" indent="0">
              <a:buNone/>
            </a:pPr>
            <a:endParaRPr lang="fr-CA" dirty="0">
              <a:latin typeface="Barlow" panose="00000500000000000000" pitchFamily="2" charset="0"/>
            </a:endParaRPr>
          </a:p>
          <a:p>
            <a:r>
              <a:rPr lang="fr-CA" b="1" dirty="0">
                <a:latin typeface="Barlow" panose="00000500000000000000" pitchFamily="2" charset="0"/>
              </a:rPr>
              <a:t>Pour le trimestre d’été 2023</a:t>
            </a:r>
          </a:p>
          <a:p>
            <a:r>
              <a:rPr lang="fr-CA" dirty="0">
                <a:latin typeface="Barlow" panose="00000500000000000000" pitchFamily="2" charset="0"/>
              </a:rPr>
              <a:t>Été 2022 + Été 2021 + Été 2020 + Été 2019 + Été 2018… divisé par 5</a:t>
            </a:r>
          </a:p>
          <a:p>
            <a:r>
              <a:rPr lang="fr-CA" dirty="0">
                <a:latin typeface="Barlow" panose="00000500000000000000" pitchFamily="2" charset="0"/>
              </a:rPr>
              <a:t>Le nombre de cours obtenus à l’été 2023 doit être inférieur à cette moyenne</a:t>
            </a:r>
          </a:p>
          <a:p>
            <a:r>
              <a:rPr lang="fr-CA" dirty="0">
                <a:latin typeface="Barlow" panose="00000500000000000000" pitchFamily="2" charset="0"/>
              </a:rPr>
              <a:t>En cas d’embauche plus récente, on calcule sa moyenne sur le nombre d’étés depuis l’embauche</a:t>
            </a:r>
          </a:p>
        </p:txBody>
      </p:sp>
    </p:spTree>
    <p:extLst>
      <p:ext uri="{BB962C8B-B14F-4D97-AF65-F5344CB8AC3E}">
        <p14:creationId xmlns:p14="http://schemas.microsoft.com/office/powerpoint/2010/main" val="3921688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838080" y="1491449"/>
            <a:ext cx="9867240" cy="46341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fr-FR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457200" marR="0" lvl="0" indent="0" algn="l" defTabSz="914400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fr-FR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457200" marR="0" lvl="0" indent="0" algn="l" defTabSz="914400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fr-FR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457200" marR="0" lvl="0" indent="0" algn="l" defTabSz="914400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fr-FR" sz="2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pic>
        <p:nvPicPr>
          <p:cNvPr id="100" name="Image 5"/>
          <p:cNvPicPr/>
          <p:nvPr/>
        </p:nvPicPr>
        <p:blipFill>
          <a:blip r:embed="rId2"/>
          <a:stretch/>
        </p:blipFill>
        <p:spPr>
          <a:xfrm>
            <a:off x="8078680" y="1890944"/>
            <a:ext cx="3712618" cy="2436920"/>
          </a:xfrm>
          <a:prstGeom prst="rect">
            <a:avLst/>
          </a:prstGeom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A345F50-D46F-4C3B-88F7-FE14AE003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079" y="365041"/>
            <a:ext cx="9309098" cy="5607742"/>
          </a:xfrm>
        </p:spPr>
        <p:txBody>
          <a:bodyPr/>
          <a:lstStyle/>
          <a:p>
            <a:r>
              <a:rPr lang="fr-CA" sz="3200" b="1" spc="-1" dirty="0">
                <a:solidFill>
                  <a:srgbClr val="005F3D"/>
                </a:solidFill>
                <a:latin typeface="Barlow ExtraBold"/>
                <a:ea typeface="DejaVu Sans"/>
              </a:rPr>
              <a:t>Pour toute question sur la stabilisation</a:t>
            </a:r>
            <a:br>
              <a:rPr lang="fr-CA" sz="2800" b="1" spc="-1" dirty="0">
                <a:solidFill>
                  <a:srgbClr val="005F3D"/>
                </a:solidFill>
                <a:latin typeface="Barlow ExtraBold"/>
                <a:ea typeface="DejaVu Sans"/>
              </a:rPr>
            </a:br>
            <a:br>
              <a:rPr lang="fr-CA" sz="2800" b="1" spc="-1" dirty="0">
                <a:solidFill>
                  <a:srgbClr val="005F3D"/>
                </a:solidFill>
                <a:latin typeface="Barlow ExtraBold"/>
                <a:ea typeface="DejaVu Sans"/>
              </a:rPr>
            </a:br>
            <a:br>
              <a:rPr lang="fr-CA" sz="2400" b="1" spc="-1" dirty="0">
                <a:solidFill>
                  <a:srgbClr val="005F3D"/>
                </a:solidFill>
                <a:latin typeface="Barlow" panose="00000500000000000000" pitchFamily="2" charset="0"/>
                <a:ea typeface="DejaVu Sans"/>
              </a:rPr>
            </a:br>
            <a:r>
              <a:rPr lang="fr-CA" sz="2000" b="1" spc="-1" dirty="0">
                <a:latin typeface="Barlow" panose="00000500000000000000" pitchFamily="2" charset="0"/>
                <a:ea typeface="DejaVu Sans"/>
              </a:rPr>
              <a:t>Comité d’implantation de la stabilisation :</a:t>
            </a:r>
            <a:br>
              <a:rPr lang="fr-CA" sz="2000" b="1" spc="-1" dirty="0">
                <a:solidFill>
                  <a:srgbClr val="005F3D"/>
                </a:solidFill>
                <a:latin typeface="Barlow" panose="00000500000000000000" pitchFamily="2" charset="0"/>
                <a:ea typeface="DejaVu Sans"/>
              </a:rPr>
            </a:br>
            <a:br>
              <a:rPr lang="fr-CA" sz="2000" b="1" spc="-1" dirty="0">
                <a:solidFill>
                  <a:srgbClr val="005F3D"/>
                </a:solidFill>
                <a:latin typeface="Barlow" panose="00000500000000000000" pitchFamily="2" charset="0"/>
                <a:ea typeface="DejaVu Sans"/>
              </a:rPr>
            </a:br>
            <a:r>
              <a:rPr lang="fr-CA" sz="2000" dirty="0">
                <a:latin typeface="Barlow" panose="00000500000000000000" pitchFamily="2" charset="0"/>
              </a:rPr>
              <a:t>- Nancy Turgeon, vice-présidente à la convention collective </a:t>
            </a:r>
            <a:r>
              <a:rPr lang="fr-CA" sz="2000" dirty="0">
                <a:latin typeface="Barlow" panose="00000500000000000000" pitchFamily="2" charset="0"/>
                <a:hlinkClick r:id="rId3"/>
              </a:rPr>
              <a:t>turgeon.nancy@sppeuqam.org</a:t>
            </a:r>
            <a:br>
              <a:rPr lang="fr-CA" sz="2000" dirty="0">
                <a:latin typeface="Barlow" panose="00000500000000000000" pitchFamily="2" charset="0"/>
              </a:rPr>
            </a:br>
            <a:br>
              <a:rPr lang="fr-CA" sz="2000" dirty="0">
                <a:latin typeface="Barlow" panose="00000500000000000000" pitchFamily="2" charset="0"/>
              </a:rPr>
            </a:br>
            <a:r>
              <a:rPr lang="fr-CA" sz="2000" dirty="0">
                <a:latin typeface="Barlow" panose="00000500000000000000" pitchFamily="2" charset="0"/>
              </a:rPr>
              <a:t>- Nathalie Blanchet, vice-présidente aux affaires universitaires</a:t>
            </a:r>
            <a:br>
              <a:rPr lang="fr-CA" sz="2000" dirty="0">
                <a:latin typeface="Barlow" panose="00000500000000000000" pitchFamily="2" charset="0"/>
              </a:rPr>
            </a:br>
            <a:r>
              <a:rPr lang="fr-CA" sz="2000" dirty="0">
                <a:latin typeface="Barlow" panose="00000500000000000000" pitchFamily="2" charset="0"/>
                <a:hlinkClick r:id="rId4"/>
              </a:rPr>
              <a:t>blanchet.nathalie@uqam.ca</a:t>
            </a:r>
            <a:br>
              <a:rPr lang="fr-CA" sz="2000" dirty="0">
                <a:latin typeface="Barlow" panose="00000500000000000000" pitchFamily="2" charset="0"/>
              </a:rPr>
            </a:br>
            <a:br>
              <a:rPr lang="fr-CA" sz="2000" dirty="0">
                <a:latin typeface="Barlow" panose="00000500000000000000" pitchFamily="2" charset="0"/>
              </a:rPr>
            </a:br>
            <a:r>
              <a:rPr lang="fr-CA" sz="2000" dirty="0">
                <a:latin typeface="Barlow" panose="00000500000000000000" pitchFamily="2" charset="0"/>
              </a:rPr>
              <a:t>-Benoit Coutu, agent de relations de travail</a:t>
            </a:r>
            <a:br>
              <a:rPr lang="fr-CA" sz="2000" dirty="0">
                <a:latin typeface="Barlow" panose="00000500000000000000" pitchFamily="2" charset="0"/>
              </a:rPr>
            </a:br>
            <a:r>
              <a:rPr lang="fr-CA" sz="2000" dirty="0">
                <a:latin typeface="Barlow" panose="00000500000000000000" pitchFamily="2" charset="0"/>
                <a:hlinkClick r:id="rId5"/>
              </a:rPr>
              <a:t>coutu.benoit@sppeuqam.org</a:t>
            </a:r>
            <a:r>
              <a:rPr lang="fr-CA" sz="2000" dirty="0">
                <a:latin typeface="Barlow" panose="00000500000000000000" pitchFamily="2" charset="0"/>
              </a:rPr>
              <a:t> </a:t>
            </a:r>
            <a:br>
              <a:rPr lang="fr-CA" sz="2000" dirty="0">
                <a:latin typeface="Barlow" panose="00000500000000000000" pitchFamily="2" charset="0"/>
              </a:rPr>
            </a:br>
            <a:br>
              <a:rPr lang="fr-CA" sz="2000" dirty="0">
                <a:latin typeface="Barlow" panose="00000500000000000000" pitchFamily="2" charset="0"/>
              </a:rPr>
            </a:br>
            <a:br>
              <a:rPr lang="fr-CA" sz="2000" dirty="0">
                <a:latin typeface="Barlow" panose="00000500000000000000" pitchFamily="2" charset="0"/>
              </a:rPr>
            </a:br>
            <a:r>
              <a:rPr lang="fr-CA" sz="2000" b="1" dirty="0">
                <a:latin typeface="Barlow" panose="00000500000000000000" pitchFamily="2" charset="0"/>
              </a:rPr>
              <a:t>Autres membres du Comité des agentes et agents de relations de travail (CAART) :</a:t>
            </a:r>
            <a:br>
              <a:rPr lang="fr-CA" sz="2000" b="1" dirty="0">
                <a:latin typeface="Barlow" panose="00000500000000000000" pitchFamily="2" charset="0"/>
              </a:rPr>
            </a:br>
            <a:r>
              <a:rPr lang="fr-CA" sz="2000" dirty="0">
                <a:latin typeface="Barlow" panose="00000500000000000000" pitchFamily="2" charset="0"/>
              </a:rPr>
              <a:t>Richard Bousquet, </a:t>
            </a:r>
            <a:r>
              <a:rPr lang="fr-CA" sz="2000" dirty="0">
                <a:latin typeface="Barlow" panose="00000500000000000000" pitchFamily="2" charset="0"/>
                <a:hlinkClick r:id="rId6"/>
              </a:rPr>
              <a:t>bousquet.richard@uqam.ca</a:t>
            </a:r>
            <a:r>
              <a:rPr lang="fr-CA" sz="2000" dirty="0">
                <a:latin typeface="Barlow" panose="00000500000000000000" pitchFamily="2" charset="0"/>
              </a:rPr>
              <a:t> </a:t>
            </a:r>
            <a:br>
              <a:rPr lang="fr-CA" sz="2000" dirty="0">
                <a:latin typeface="Barlow" panose="00000500000000000000" pitchFamily="2" charset="0"/>
              </a:rPr>
            </a:br>
            <a:r>
              <a:rPr lang="fr-CA" sz="2000" dirty="0">
                <a:latin typeface="Barlow" panose="00000500000000000000" pitchFamily="2" charset="0"/>
              </a:rPr>
              <a:t>Amel Aloui, </a:t>
            </a:r>
            <a:r>
              <a:rPr lang="fr-CA" sz="2000" dirty="0">
                <a:latin typeface="Barlow" panose="00000500000000000000" pitchFamily="2" charset="0"/>
                <a:hlinkClick r:id="rId7"/>
              </a:rPr>
              <a:t>aloui.amel@uqam.ca</a:t>
            </a:r>
            <a:endParaRPr lang="fr-CA" sz="2000" b="1" strike="noStrike" spc="-1" dirty="0">
              <a:solidFill>
                <a:srgbClr val="005F3D"/>
              </a:solidFill>
              <a:latin typeface="Barlow" panose="00000500000000000000" pitchFamily="2" charset="0"/>
              <a:ea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329061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B69A5C-667E-6F92-25D4-9354374C5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605" y="353482"/>
            <a:ext cx="10772775" cy="836126"/>
          </a:xfrm>
        </p:spPr>
        <p:txBody>
          <a:bodyPr>
            <a:normAutofit/>
          </a:bodyPr>
          <a:lstStyle/>
          <a:p>
            <a:r>
              <a:rPr lang="fr-CA" sz="3600" b="1" spc="-1" dirty="0">
                <a:solidFill>
                  <a:srgbClr val="005F3D"/>
                </a:solidFill>
                <a:latin typeface="Barlow ExtraBold"/>
                <a:ea typeface="DejaVu Sans"/>
              </a:rPr>
              <a:t>Le plan en recherche individuelle : environ 2 pages</a:t>
            </a:r>
            <a:endParaRPr lang="fr-CA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CFD242-F952-E5DD-6986-097051CDE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569" y="1296140"/>
            <a:ext cx="7044811" cy="520837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CA" sz="2200" dirty="0">
                <a:latin typeface="Barlow" panose="00000500000000000000" pitchFamily="2" charset="0"/>
              </a:rPr>
              <a:t>Un domaine, un thème et un objet de recherche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200" dirty="0">
                <a:latin typeface="Barlow" panose="00000500000000000000" pitchFamily="2" charset="0"/>
              </a:rPr>
              <a:t>L’objectif du projet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200" dirty="0">
                <a:latin typeface="Barlow" panose="00000500000000000000" pitchFamily="2" charset="0"/>
              </a:rPr>
              <a:t>L’approche et la méthodologie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200" dirty="0">
                <a:latin typeface="Barlow" panose="00000500000000000000" pitchFamily="2" charset="0"/>
              </a:rPr>
              <a:t>Un calendrier des activités liées au projet qui doit couvrir un maximum de 2 trimestres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200" dirty="0">
                <a:latin typeface="Barlow" panose="00000500000000000000" pitchFamily="2" charset="0"/>
              </a:rPr>
              <a:t>Un bref état de la question ou une revue de littérature scientifique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200" dirty="0">
                <a:latin typeface="Barlow" panose="00000500000000000000" pitchFamily="2" charset="0"/>
              </a:rPr>
              <a:t>Le nom des collaborateurs et les institutions impliquées, s’il y a lieu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200" dirty="0">
                <a:latin typeface="Barlow" panose="00000500000000000000" pitchFamily="2" charset="0"/>
              </a:rPr>
              <a:t>Les résultats recherchés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200" dirty="0">
                <a:latin typeface="Barlow" panose="00000500000000000000" pitchFamily="2" charset="0"/>
              </a:rPr>
              <a:t>Un court argumentaire quant aux retombées et aux impacts du projet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200" dirty="0">
                <a:latin typeface="Barlow" panose="00000500000000000000" pitchFamily="2" charset="0"/>
              </a:rPr>
              <a:t>Les risques éthiques, le cas échéant</a:t>
            </a:r>
          </a:p>
        </p:txBody>
      </p:sp>
      <p:pic>
        <p:nvPicPr>
          <p:cNvPr id="2052" name="Picture 4" descr="Formulaires | Mobilité 41">
            <a:extLst>
              <a:ext uri="{FF2B5EF4-FFF2-40B4-BE49-F238E27FC236}">
                <a16:creationId xmlns:a16="http://schemas.microsoft.com/office/drawing/2014/main" id="{C81E3843-4B0F-4376-5768-F7F8B02DB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127" y="1531394"/>
            <a:ext cx="2466887" cy="3795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963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90000"/>
              </a:lnSpc>
            </a:pPr>
            <a:endParaRPr lang="fr-FR" sz="4400" b="0" strike="noStrike" spc="-1" dirty="0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144565" y="1196502"/>
            <a:ext cx="10560755" cy="54633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572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CA" sz="2400" b="1" i="1" spc="-1" dirty="0">
                <a:solidFill>
                  <a:srgbClr val="F05661"/>
                </a:solidFill>
                <a:latin typeface="Barlow"/>
              </a:rPr>
              <a:t>Un gain historique</a:t>
            </a:r>
          </a:p>
          <a:p>
            <a:pPr marL="4572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CA" sz="2400" spc="-1" dirty="0">
                <a:latin typeface="Barlow"/>
              </a:rPr>
              <a:t>40 charges par an, visant à compenser les PCC n’ayant pas pu obtenir la moyenne trimestrielle de charges des 5 dernières années</a:t>
            </a:r>
          </a:p>
          <a:p>
            <a:pPr marL="4572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CA" sz="2400" spc="-1" dirty="0">
                <a:latin typeface="Barlow"/>
              </a:rPr>
              <a:t>Dépôt de demandes de stabilisation auprès du Comité de perfectionnement et de stabilisation, possible à chaque trimestre</a:t>
            </a:r>
          </a:p>
          <a:p>
            <a:pPr marL="4572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CA" sz="2400" b="1" i="1" spc="-1" dirty="0">
                <a:solidFill>
                  <a:srgbClr val="F05661"/>
                </a:solidFill>
                <a:latin typeface="Barlow"/>
              </a:rPr>
              <a:t>Volet recherche et recherche-création</a:t>
            </a:r>
          </a:p>
          <a:p>
            <a:pPr marL="4572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2400" b="0" strike="noStrike" spc="-1" dirty="0">
                <a:latin typeface="Barlow" panose="00000500000000000000" pitchFamily="2" charset="0"/>
              </a:rPr>
              <a:t>5 charges par an pour des projets de recherche</a:t>
            </a:r>
          </a:p>
          <a:p>
            <a:pPr marL="4572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2400" spc="-1" dirty="0" err="1">
                <a:latin typeface="Barlow" panose="00000500000000000000" pitchFamily="2" charset="0"/>
              </a:rPr>
              <a:t>Pré-approuvé</a:t>
            </a:r>
            <a:r>
              <a:rPr lang="fr-FR" sz="2400" spc="-1" dirty="0">
                <a:latin typeface="Barlow" panose="00000500000000000000" pitchFamily="2" charset="0"/>
              </a:rPr>
              <a:t> par le Service de recherche et création</a:t>
            </a:r>
          </a:p>
          <a:p>
            <a:pPr marL="4572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CA" sz="2400" b="1" i="1" spc="-1" dirty="0">
                <a:solidFill>
                  <a:srgbClr val="F05661"/>
                </a:solidFill>
                <a:latin typeface="Barlow"/>
              </a:rPr>
              <a:t>Volet « acquisition d’EQE »</a:t>
            </a:r>
          </a:p>
          <a:p>
            <a:pPr marL="4572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CA" sz="2400" spc="-1" dirty="0">
                <a:latin typeface="Barlow"/>
              </a:rPr>
              <a:t>35 charges pour des projets visant à acquérir de nouvelles EQE (rédaction d’article, recherche, suivi de formation, etc.)</a:t>
            </a:r>
          </a:p>
          <a:p>
            <a:pPr marL="4572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CA" sz="2400" spc="-1" dirty="0" err="1">
                <a:latin typeface="Barlow"/>
              </a:rPr>
              <a:t>Pré-approuvé</a:t>
            </a:r>
            <a:r>
              <a:rPr lang="fr-CA" sz="2400" spc="-1" dirty="0">
                <a:latin typeface="Barlow"/>
              </a:rPr>
              <a:t> par l’Assemblée départementale en mars (période de demande annuelle de reconnaissance d’EQE)</a:t>
            </a:r>
          </a:p>
        </p:txBody>
      </p:sp>
      <p:pic>
        <p:nvPicPr>
          <p:cNvPr id="100" name="Image 5"/>
          <p:cNvPicPr/>
          <p:nvPr/>
        </p:nvPicPr>
        <p:blipFill>
          <a:blip r:embed="rId2"/>
          <a:stretch/>
        </p:blipFill>
        <p:spPr>
          <a:xfrm>
            <a:off x="8759195" y="2803890"/>
            <a:ext cx="3288240" cy="2078640"/>
          </a:xfrm>
          <a:prstGeom prst="rect">
            <a:avLst/>
          </a:prstGeom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A345F50-D46F-4C3B-88F7-FE14AE003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658" y="198140"/>
            <a:ext cx="9867240" cy="115988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none" spc="-1" normalizeH="0" baseline="0" noProof="0" dirty="0">
                <a:ln>
                  <a:noFill/>
                </a:ln>
                <a:solidFill>
                  <a:srgbClr val="005F3D"/>
                </a:solidFill>
                <a:effectLst/>
                <a:uLnTx/>
                <a:uFillTx/>
                <a:latin typeface="Barlow ExtraBold"/>
                <a:ea typeface="DejaVu Sans"/>
              </a:rPr>
              <a:t>Qu’est-ce que le mécanisme de stabilisation?</a:t>
            </a:r>
            <a:endParaRPr kumimoji="0" lang="fr-FR" sz="36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Image 4"/>
          <p:cNvPicPr/>
          <p:nvPr/>
        </p:nvPicPr>
        <p:blipFill>
          <a:blip r:embed="rId2">
            <a:alphaModFix amt="20000"/>
          </a:blip>
          <a:stretch/>
        </p:blipFill>
        <p:spPr>
          <a:xfrm>
            <a:off x="3130072" y="-1265648"/>
            <a:ext cx="10994040" cy="10994040"/>
          </a:xfrm>
          <a:prstGeom prst="rect">
            <a:avLst/>
          </a:prstGeom>
          <a:ln>
            <a:noFill/>
          </a:ln>
        </p:spPr>
      </p:pic>
      <p:sp>
        <p:nvSpPr>
          <p:cNvPr id="86" name="CustomShape 1"/>
          <p:cNvSpPr/>
          <p:nvPr/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90000"/>
              </a:lnSpc>
            </a:pPr>
            <a:r>
              <a:rPr lang="fr-CA" sz="4400" b="1" strike="noStrike" spc="-1" dirty="0">
                <a:solidFill>
                  <a:srgbClr val="005F3D"/>
                </a:solidFill>
                <a:latin typeface="Barlow ExtraBold"/>
                <a:ea typeface="DejaVu Sans"/>
              </a:rPr>
              <a:t>Dépôt de projets d’acquisition d’EQE</a:t>
            </a:r>
            <a:endParaRPr lang="fr-FR" sz="4400" b="0" strike="noStrike" spc="-1" dirty="0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609074" y="1689480"/>
            <a:ext cx="11210032" cy="48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r>
              <a:rPr lang="fr-CA" sz="2400" b="1" i="1" spc="-1" dirty="0">
                <a:solidFill>
                  <a:srgbClr val="F05661"/>
                </a:solidFill>
                <a:latin typeface="Barlow"/>
              </a:rPr>
              <a:t>Un filet de sécurité </a:t>
            </a:r>
          </a:p>
          <a:p>
            <a:r>
              <a:rPr lang="fr-CA" sz="2400" dirty="0">
                <a:latin typeface="Barlow" panose="00000500000000000000" pitchFamily="2" charset="0"/>
              </a:rPr>
              <a:t>Essentiel pour toute demande de stabilisation en acquisition EQE : été 2023, automne 2023 et hiver 2024</a:t>
            </a:r>
          </a:p>
          <a:p>
            <a:r>
              <a:rPr lang="fr-CA" sz="2400" dirty="0">
                <a:latin typeface="Barlow" panose="00000500000000000000" pitchFamily="2" charset="0"/>
              </a:rPr>
              <a:t>Projet valide « à vie », à moins que l’EQE ne soit modifiée</a:t>
            </a:r>
          </a:p>
          <a:p>
            <a:endParaRPr lang="fr-CA" sz="2400" dirty="0">
              <a:latin typeface="Barlow" panose="00000500000000000000" pitchFamily="2" charset="0"/>
            </a:endParaRPr>
          </a:p>
          <a:p>
            <a:r>
              <a:rPr lang="fr-CA" sz="2400" b="1" i="1" spc="-1" dirty="0">
                <a:solidFill>
                  <a:srgbClr val="F05661"/>
                </a:solidFill>
                <a:latin typeface="Barlow"/>
              </a:rPr>
              <a:t>Processus en 2 étapes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>
                <a:latin typeface="Barlow" panose="00000500000000000000" pitchFamily="2" charset="0"/>
              </a:rPr>
              <a:t>8-13 mars : approbation du projet d’acquisition d’EQE par le département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>
                <a:latin typeface="Barlow" panose="00000500000000000000" pitchFamily="2" charset="0"/>
              </a:rPr>
              <a:t>Environ 2 semaines avant le début du trimestre de « </a:t>
            </a:r>
            <a:r>
              <a:rPr lang="fr-CA" sz="2400" dirty="0" err="1">
                <a:latin typeface="Barlow" panose="00000500000000000000" pitchFamily="2" charset="0"/>
              </a:rPr>
              <a:t>dé-stabilisation</a:t>
            </a:r>
            <a:r>
              <a:rPr lang="fr-CA" sz="2400" dirty="0">
                <a:latin typeface="Barlow" panose="00000500000000000000" pitchFamily="2" charset="0"/>
              </a:rPr>
              <a:t> » : demande de stabilisation auprès du Comité de perfectionnement et de stabilisation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A" sz="2400" dirty="0">
              <a:latin typeface="Barlow" panose="00000500000000000000" pitchFamily="2" charset="0"/>
            </a:endParaRPr>
          </a:p>
          <a:p>
            <a:r>
              <a:rPr lang="fr-CA" sz="2400" b="1" i="1" spc="-1" dirty="0">
                <a:solidFill>
                  <a:srgbClr val="F05661"/>
                </a:solidFill>
                <a:latin typeface="Barlow"/>
              </a:rPr>
              <a:t>Du 8 au 13 mars : dépôt de projets d’acquisition d’EQE </a:t>
            </a:r>
          </a:p>
          <a:p>
            <a:r>
              <a:rPr lang="fr-CA" sz="2400" spc="-1" dirty="0">
                <a:latin typeface="Barlow"/>
              </a:rPr>
              <a:t>Formulaire et dossier à envoyer</a:t>
            </a:r>
          </a:p>
          <a:p>
            <a:r>
              <a:rPr lang="fr-CA" sz="2400" spc="-1" dirty="0">
                <a:latin typeface="Barlow"/>
              </a:rPr>
              <a:t>Auprès de l’unité administrative concernée (département, École, Faculté)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52DCCC65-3F39-ED3A-7E96-370F26EE506D}"/>
              </a:ext>
            </a:extLst>
          </p:cNvPr>
          <p:cNvGrpSpPr/>
          <p:nvPr/>
        </p:nvGrpSpPr>
        <p:grpSpPr>
          <a:xfrm>
            <a:off x="5051623" y="2806011"/>
            <a:ext cx="360" cy="360"/>
            <a:chOff x="5051623" y="2806011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" name="Encre 1">
                  <a:extLst>
                    <a:ext uri="{FF2B5EF4-FFF2-40B4-BE49-F238E27FC236}">
                      <a16:creationId xmlns:a16="http://schemas.microsoft.com/office/drawing/2014/main" id="{7683F694-AE44-CFD2-FEAB-DD09ACCAC8C6}"/>
                    </a:ext>
                  </a:extLst>
                </p14:cNvPr>
                <p14:cNvContentPartPr/>
                <p14:nvPr/>
              </p14:nvContentPartPr>
              <p14:xfrm>
                <a:off x="5051623" y="2806011"/>
                <a:ext cx="360" cy="360"/>
              </p14:xfrm>
            </p:contentPart>
          </mc:Choice>
          <mc:Fallback xmlns="">
            <p:pic>
              <p:nvPicPr>
                <p:cNvPr id="2" name="Encre 1">
                  <a:extLst>
                    <a:ext uri="{FF2B5EF4-FFF2-40B4-BE49-F238E27FC236}">
                      <a16:creationId xmlns:a16="http://schemas.microsoft.com/office/drawing/2014/main" id="{7683F694-AE44-CFD2-FEAB-DD09ACCAC8C6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042983" y="2797371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3" name="Encre 2">
                  <a:extLst>
                    <a:ext uri="{FF2B5EF4-FFF2-40B4-BE49-F238E27FC236}">
                      <a16:creationId xmlns:a16="http://schemas.microsoft.com/office/drawing/2014/main" id="{D5BCE67A-A570-9E4E-F506-CE0210939FF9}"/>
                    </a:ext>
                  </a:extLst>
                </p14:cNvPr>
                <p14:cNvContentPartPr/>
                <p14:nvPr/>
              </p14:nvContentPartPr>
              <p14:xfrm>
                <a:off x="5051623" y="2806011"/>
                <a:ext cx="360" cy="360"/>
              </p14:xfrm>
            </p:contentPart>
          </mc:Choice>
          <mc:Fallback xmlns="">
            <p:pic>
              <p:nvPicPr>
                <p:cNvPr id="3" name="Encre 2">
                  <a:extLst>
                    <a:ext uri="{FF2B5EF4-FFF2-40B4-BE49-F238E27FC236}">
                      <a16:creationId xmlns:a16="http://schemas.microsoft.com/office/drawing/2014/main" id="{D5BCE67A-A570-9E4E-F506-CE0210939FF9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042983" y="2797371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Encre 4">
                <a:extLst>
                  <a:ext uri="{FF2B5EF4-FFF2-40B4-BE49-F238E27FC236}">
                    <a16:creationId xmlns:a16="http://schemas.microsoft.com/office/drawing/2014/main" id="{F2D04DA9-8BA4-4FDC-36E3-A706110A62B8}"/>
                  </a:ext>
                </a:extLst>
              </p14:cNvPr>
              <p14:cNvContentPartPr/>
              <p14:nvPr/>
            </p14:nvContentPartPr>
            <p14:xfrm>
              <a:off x="2326423" y="2253771"/>
              <a:ext cx="360" cy="360"/>
            </p14:xfrm>
          </p:contentPart>
        </mc:Choice>
        <mc:Fallback xmlns="">
          <p:pic>
            <p:nvPicPr>
              <p:cNvPr id="5" name="Encre 4">
                <a:extLst>
                  <a:ext uri="{FF2B5EF4-FFF2-40B4-BE49-F238E27FC236}">
                    <a16:creationId xmlns:a16="http://schemas.microsoft.com/office/drawing/2014/main" id="{F2D04DA9-8BA4-4FDC-36E3-A706110A62B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17783" y="2245131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8" name="Groupe 7">
            <a:extLst>
              <a:ext uri="{FF2B5EF4-FFF2-40B4-BE49-F238E27FC236}">
                <a16:creationId xmlns:a16="http://schemas.microsoft.com/office/drawing/2014/main" id="{0C84FFBD-FA35-C10A-CA91-AF3262D6EDA5}"/>
              </a:ext>
            </a:extLst>
          </p:cNvPr>
          <p:cNvGrpSpPr/>
          <p:nvPr/>
        </p:nvGrpSpPr>
        <p:grpSpPr>
          <a:xfrm>
            <a:off x="2426143" y="2606931"/>
            <a:ext cx="360" cy="360"/>
            <a:chOff x="2426143" y="2606931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6" name="Encre 5">
                  <a:extLst>
                    <a:ext uri="{FF2B5EF4-FFF2-40B4-BE49-F238E27FC236}">
                      <a16:creationId xmlns:a16="http://schemas.microsoft.com/office/drawing/2014/main" id="{465D915F-F4BF-C03A-E991-CADBCDC507F0}"/>
                    </a:ext>
                  </a:extLst>
                </p14:cNvPr>
                <p14:cNvContentPartPr/>
                <p14:nvPr/>
              </p14:nvContentPartPr>
              <p14:xfrm>
                <a:off x="2426143" y="2606931"/>
                <a:ext cx="360" cy="360"/>
              </p14:xfrm>
            </p:contentPart>
          </mc:Choice>
          <mc:Fallback xmlns="">
            <p:pic>
              <p:nvPicPr>
                <p:cNvPr id="6" name="Encre 5">
                  <a:extLst>
                    <a:ext uri="{FF2B5EF4-FFF2-40B4-BE49-F238E27FC236}">
                      <a16:creationId xmlns:a16="http://schemas.microsoft.com/office/drawing/2014/main" id="{465D915F-F4BF-C03A-E991-CADBCDC507F0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417143" y="2598291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7" name="Encre 6">
                  <a:extLst>
                    <a:ext uri="{FF2B5EF4-FFF2-40B4-BE49-F238E27FC236}">
                      <a16:creationId xmlns:a16="http://schemas.microsoft.com/office/drawing/2014/main" id="{55BCC740-D473-4493-7421-3F6489AF1A8D}"/>
                    </a:ext>
                  </a:extLst>
                </p14:cNvPr>
                <p14:cNvContentPartPr/>
                <p14:nvPr/>
              </p14:nvContentPartPr>
              <p14:xfrm>
                <a:off x="2426143" y="2606931"/>
                <a:ext cx="360" cy="360"/>
              </p14:xfrm>
            </p:contentPart>
          </mc:Choice>
          <mc:Fallback xmlns="">
            <p:pic>
              <p:nvPicPr>
                <p:cNvPr id="7" name="Encre 6">
                  <a:extLst>
                    <a:ext uri="{FF2B5EF4-FFF2-40B4-BE49-F238E27FC236}">
                      <a16:creationId xmlns:a16="http://schemas.microsoft.com/office/drawing/2014/main" id="{55BCC740-D473-4493-7421-3F6489AF1A8D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417143" y="2598291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500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5" dur="500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500"/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3" dur="500"/>
                                        <p:tgtEl>
                                          <p:spTgt spid="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500"/>
                                        <p:tgtEl>
                                          <p:spTgt spid="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1" dur="500"/>
                                        <p:tgtEl>
                                          <p:spTgt spid="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5" dur="500"/>
                                        <p:tgtEl>
                                          <p:spTgt spid="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9" dur="500"/>
                                        <p:tgtEl>
                                          <p:spTgt spid="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B69A5C-667E-6F92-25D4-9354374C5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605" y="353482"/>
            <a:ext cx="10772775" cy="836126"/>
          </a:xfrm>
        </p:spPr>
        <p:txBody>
          <a:bodyPr>
            <a:normAutofit/>
          </a:bodyPr>
          <a:lstStyle/>
          <a:p>
            <a:r>
              <a:rPr lang="fr-CA" sz="4400" b="1" spc="-1" dirty="0">
                <a:solidFill>
                  <a:srgbClr val="005F3D"/>
                </a:solidFill>
                <a:latin typeface="Barlow ExtraBold"/>
                <a:ea typeface="DejaVu Sans"/>
              </a:rPr>
              <a:t>Comment choisir l’EQE pour mon projet?</a:t>
            </a:r>
            <a:endParaRPr lang="fr-CA" sz="4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CFD242-F952-E5DD-6986-097051CDE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5058" y="1516361"/>
            <a:ext cx="3700677" cy="4547998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125000"/>
              <a:buNone/>
              <a:tabLst>
                <a:tab pos="628560" algn="l"/>
              </a:tabLst>
            </a:pPr>
            <a:endParaRPr lang="fr-CA" spc="-1" dirty="0">
              <a:latin typeface="Barlow" panose="00000500000000000000" pitchFamily="2" charset="0"/>
            </a:endParaRPr>
          </a:p>
          <a:p>
            <a:pPr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  <a:tabLst>
                <a:tab pos="628560" algn="l"/>
              </a:tabLst>
            </a:pPr>
            <a:r>
              <a:rPr lang="fr-CA" spc="-1" dirty="0">
                <a:latin typeface="Barlow" panose="00000500000000000000" pitchFamily="2" charset="0"/>
              </a:rPr>
              <a:t>ACCENT « Banque – EQE » :</a:t>
            </a:r>
          </a:p>
          <a:p>
            <a:pPr marL="0" indent="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125000"/>
              <a:buNone/>
              <a:tabLst>
                <a:tab pos="628560" algn="l"/>
              </a:tabLst>
            </a:pPr>
            <a:r>
              <a:rPr lang="fr-CA" spc="-1" dirty="0">
                <a:latin typeface="Barlow" panose="00000500000000000000" pitchFamily="2" charset="0"/>
              </a:rPr>
              <a:t>descriptif de l’EQE</a:t>
            </a:r>
          </a:p>
          <a:p>
            <a:pPr marL="0" indent="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125000"/>
              <a:buNone/>
              <a:tabLst>
                <a:tab pos="628560" algn="l"/>
              </a:tabLst>
            </a:pPr>
            <a:endParaRPr lang="fr-CA" spc="-1" dirty="0">
              <a:latin typeface="Barlow" panose="00000500000000000000" pitchFamily="2" charset="0"/>
            </a:endParaRPr>
          </a:p>
          <a:p>
            <a:pPr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  <a:tabLst>
                <a:tab pos="628560" algn="l"/>
              </a:tabLst>
            </a:pPr>
            <a:r>
              <a:rPr lang="fr-CA" spc="-1" dirty="0">
                <a:latin typeface="Barlow" panose="00000500000000000000" pitchFamily="2" charset="0"/>
              </a:rPr>
              <a:t>Site de l’UQAM :</a:t>
            </a:r>
          </a:p>
          <a:p>
            <a:pPr marL="0" indent="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125000"/>
              <a:buNone/>
              <a:tabLst>
                <a:tab pos="628560" algn="l"/>
              </a:tabLst>
            </a:pPr>
            <a:r>
              <a:rPr lang="fr-CA" spc="-1" dirty="0">
                <a:latin typeface="Barlow" panose="00000500000000000000" pitchFamily="2" charset="0"/>
              </a:rPr>
              <a:t>descripteur de  cours</a:t>
            </a:r>
          </a:p>
          <a:p>
            <a:pPr marL="0" indent="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125000"/>
              <a:buNone/>
              <a:tabLst>
                <a:tab pos="628560" algn="l"/>
              </a:tabLst>
            </a:pPr>
            <a:endParaRPr lang="fr-CA" spc="-1" dirty="0">
              <a:latin typeface="Barlow" panose="00000500000000000000" pitchFamily="2" charset="0"/>
            </a:endParaRPr>
          </a:p>
          <a:p>
            <a:pPr marL="0" indent="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125000"/>
              <a:buNone/>
              <a:tabLst>
                <a:tab pos="628560" algn="l"/>
              </a:tabLst>
            </a:pPr>
            <a:endParaRPr lang="fr-CA" spc="-1" dirty="0">
              <a:latin typeface="Barlow" panose="00000500000000000000" pitchFamily="2" charset="0"/>
            </a:endParaRPr>
          </a:p>
          <a:p>
            <a:pPr marL="0" indent="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125000"/>
              <a:buNone/>
              <a:tabLst>
                <a:tab pos="628560" algn="l"/>
              </a:tabLst>
            </a:pPr>
            <a:r>
              <a:rPr lang="fr-CA" spc="-1" dirty="0">
                <a:latin typeface="Barlow" panose="00000500000000000000" pitchFamily="2" charset="0"/>
              </a:rPr>
              <a:t>NOUVEAUTÉ!</a:t>
            </a:r>
          </a:p>
          <a:p>
            <a:pPr marL="0" indent="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125000"/>
              <a:buNone/>
              <a:tabLst>
                <a:tab pos="628560" algn="l"/>
              </a:tabLst>
            </a:pPr>
            <a:r>
              <a:rPr lang="fr-CA" spc="-1" dirty="0">
                <a:latin typeface="Barlow" panose="00000500000000000000" pitchFamily="2" charset="0"/>
              </a:rPr>
              <a:t>Tous les départements sont désormais accessibles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Encre 4">
                <a:extLst>
                  <a:ext uri="{FF2B5EF4-FFF2-40B4-BE49-F238E27FC236}">
                    <a16:creationId xmlns:a16="http://schemas.microsoft.com/office/drawing/2014/main" id="{6A0A4900-0D5C-26D7-170F-63563671BA8B}"/>
                  </a:ext>
                </a:extLst>
              </p14:cNvPr>
              <p14:cNvContentPartPr/>
              <p14:nvPr/>
            </p14:nvContentPartPr>
            <p14:xfrm>
              <a:off x="3186863" y="4447360"/>
              <a:ext cx="9360" cy="360"/>
            </p14:xfrm>
          </p:contentPart>
        </mc:Choice>
        <mc:Fallback xmlns="">
          <p:pic>
            <p:nvPicPr>
              <p:cNvPr id="5" name="Encre 4">
                <a:extLst>
                  <a:ext uri="{FF2B5EF4-FFF2-40B4-BE49-F238E27FC236}">
                    <a16:creationId xmlns:a16="http://schemas.microsoft.com/office/drawing/2014/main" id="{6A0A4900-0D5C-26D7-170F-63563671BA8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77863" y="4438720"/>
                <a:ext cx="27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FF6B858E-A4FC-BC0D-7F24-CD11C6C79085}"/>
                  </a:ext>
                </a:extLst>
              </p14:cNvPr>
              <p14:cNvContentPartPr/>
              <p14:nvPr/>
            </p14:nvContentPartPr>
            <p14:xfrm>
              <a:off x="2307743" y="3790360"/>
              <a:ext cx="360" cy="360"/>
            </p14:xfrm>
          </p:contentPart>
        </mc:Choice>
        <mc:Fallback xmlns=""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FF6B858E-A4FC-BC0D-7F24-CD11C6C7908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99103" y="378172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Groupe 10">
            <a:extLst>
              <a:ext uri="{FF2B5EF4-FFF2-40B4-BE49-F238E27FC236}">
                <a16:creationId xmlns:a16="http://schemas.microsoft.com/office/drawing/2014/main" id="{E8F474D7-A603-3312-59C1-349DE0762E60}"/>
              </a:ext>
            </a:extLst>
          </p:cNvPr>
          <p:cNvGrpSpPr/>
          <p:nvPr/>
        </p:nvGrpSpPr>
        <p:grpSpPr>
          <a:xfrm>
            <a:off x="2290103" y="3639520"/>
            <a:ext cx="9360" cy="9000"/>
            <a:chOff x="2290103" y="3639520"/>
            <a:chExt cx="9360" cy="9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7" name="Encre 6">
                  <a:extLst>
                    <a:ext uri="{FF2B5EF4-FFF2-40B4-BE49-F238E27FC236}">
                      <a16:creationId xmlns:a16="http://schemas.microsoft.com/office/drawing/2014/main" id="{1F154197-0CD8-D02D-E497-909BB8619769}"/>
                    </a:ext>
                  </a:extLst>
                </p14:cNvPr>
                <p14:cNvContentPartPr/>
                <p14:nvPr/>
              </p14:nvContentPartPr>
              <p14:xfrm>
                <a:off x="2290103" y="3646720"/>
                <a:ext cx="360" cy="1800"/>
              </p14:xfrm>
            </p:contentPart>
          </mc:Choice>
          <mc:Fallback xmlns="">
            <p:pic>
              <p:nvPicPr>
                <p:cNvPr id="7" name="Encre 6">
                  <a:extLst>
                    <a:ext uri="{FF2B5EF4-FFF2-40B4-BE49-F238E27FC236}">
                      <a16:creationId xmlns:a16="http://schemas.microsoft.com/office/drawing/2014/main" id="{1F154197-0CD8-D02D-E497-909BB8619769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281103" y="3638080"/>
                  <a:ext cx="18000" cy="1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8" name="Encre 7">
                  <a:extLst>
                    <a:ext uri="{FF2B5EF4-FFF2-40B4-BE49-F238E27FC236}">
                      <a16:creationId xmlns:a16="http://schemas.microsoft.com/office/drawing/2014/main" id="{F07B4A20-C4A2-369C-AE4D-1B73E6C4F5C5}"/>
                    </a:ext>
                  </a:extLst>
                </p14:cNvPr>
                <p14:cNvContentPartPr/>
                <p14:nvPr/>
              </p14:nvContentPartPr>
              <p14:xfrm>
                <a:off x="2290103" y="3639520"/>
                <a:ext cx="1800" cy="360"/>
              </p14:xfrm>
            </p:contentPart>
          </mc:Choice>
          <mc:Fallback xmlns="">
            <p:pic>
              <p:nvPicPr>
                <p:cNvPr id="8" name="Encre 7">
                  <a:extLst>
                    <a:ext uri="{FF2B5EF4-FFF2-40B4-BE49-F238E27FC236}">
                      <a16:creationId xmlns:a16="http://schemas.microsoft.com/office/drawing/2014/main" id="{F07B4A20-C4A2-369C-AE4D-1B73E6C4F5C5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281103" y="3630520"/>
                  <a:ext cx="1944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9" name="Encre 8">
                  <a:extLst>
                    <a:ext uri="{FF2B5EF4-FFF2-40B4-BE49-F238E27FC236}">
                      <a16:creationId xmlns:a16="http://schemas.microsoft.com/office/drawing/2014/main" id="{B04A31BE-0E6E-B01D-54FB-9A30182F5C7A}"/>
                    </a:ext>
                  </a:extLst>
                </p14:cNvPr>
                <p14:cNvContentPartPr/>
                <p14:nvPr/>
              </p14:nvContentPartPr>
              <p14:xfrm>
                <a:off x="2299103" y="3639520"/>
                <a:ext cx="360" cy="360"/>
              </p14:xfrm>
            </p:contentPart>
          </mc:Choice>
          <mc:Fallback xmlns="">
            <p:pic>
              <p:nvPicPr>
                <p:cNvPr id="9" name="Encre 8">
                  <a:extLst>
                    <a:ext uri="{FF2B5EF4-FFF2-40B4-BE49-F238E27FC236}">
                      <a16:creationId xmlns:a16="http://schemas.microsoft.com/office/drawing/2014/main" id="{B04A31BE-0E6E-B01D-54FB-9A30182F5C7A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290103" y="363052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BD852CAA-1926-2CEF-86F2-32154DEFCFBE}"/>
                  </a:ext>
                </a:extLst>
              </p14:cNvPr>
              <p14:cNvContentPartPr/>
              <p14:nvPr/>
            </p14:nvContentPartPr>
            <p14:xfrm>
              <a:off x="3009023" y="3089080"/>
              <a:ext cx="360" cy="360"/>
            </p14:xfrm>
          </p:contentPart>
        </mc:Choice>
        <mc:Fallback xmlns=""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BD852CAA-1926-2CEF-86F2-32154DEFCFB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000383" y="308044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6B25CE3A-37A8-33B9-C528-1AA8C00EAB73}"/>
                  </a:ext>
                </a:extLst>
              </p14:cNvPr>
              <p14:cNvContentPartPr/>
              <p14:nvPr/>
            </p14:nvContentPartPr>
            <p14:xfrm>
              <a:off x="3550463" y="3728440"/>
              <a:ext cx="1800" cy="360"/>
            </p14:xfrm>
          </p:contentPart>
        </mc:Choice>
        <mc:Fallback xmlns=""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6B25CE3A-37A8-33B9-C528-1AA8C00EAB7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541823" y="3719440"/>
                <a:ext cx="1944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3" name="Encre 12">
                <a:extLst>
                  <a:ext uri="{FF2B5EF4-FFF2-40B4-BE49-F238E27FC236}">
                    <a16:creationId xmlns:a16="http://schemas.microsoft.com/office/drawing/2014/main" id="{991662F8-A1AA-692B-1EFE-2F993588B1A5}"/>
                  </a:ext>
                </a:extLst>
              </p14:cNvPr>
              <p14:cNvContentPartPr/>
              <p14:nvPr/>
            </p14:nvContentPartPr>
            <p14:xfrm>
              <a:off x="5370623" y="2343160"/>
              <a:ext cx="360" cy="360"/>
            </p14:xfrm>
          </p:contentPart>
        </mc:Choice>
        <mc:Fallback xmlns="">
          <p:pic>
            <p:nvPicPr>
              <p:cNvPr id="13" name="Encre 12">
                <a:extLst>
                  <a:ext uri="{FF2B5EF4-FFF2-40B4-BE49-F238E27FC236}">
                    <a16:creationId xmlns:a16="http://schemas.microsoft.com/office/drawing/2014/main" id="{991662F8-A1AA-692B-1EFE-2F993588B1A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361623" y="233452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4" name="Encre 13">
                <a:extLst>
                  <a:ext uri="{FF2B5EF4-FFF2-40B4-BE49-F238E27FC236}">
                    <a16:creationId xmlns:a16="http://schemas.microsoft.com/office/drawing/2014/main" id="{7FE9D83E-9383-36E2-9B88-26BE8A1B8FCC}"/>
                  </a:ext>
                </a:extLst>
              </p14:cNvPr>
              <p14:cNvContentPartPr/>
              <p14:nvPr/>
            </p14:nvContentPartPr>
            <p14:xfrm>
              <a:off x="4500503" y="443440"/>
              <a:ext cx="360" cy="360"/>
            </p14:xfrm>
          </p:contentPart>
        </mc:Choice>
        <mc:Fallback xmlns="">
          <p:pic>
            <p:nvPicPr>
              <p:cNvPr id="14" name="Encre 13">
                <a:extLst>
                  <a:ext uri="{FF2B5EF4-FFF2-40B4-BE49-F238E27FC236}">
                    <a16:creationId xmlns:a16="http://schemas.microsoft.com/office/drawing/2014/main" id="{7FE9D83E-9383-36E2-9B88-26BE8A1B8FC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491503" y="434800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15" name="Image 2">
            <a:extLst>
              <a:ext uri="{FF2B5EF4-FFF2-40B4-BE49-F238E27FC236}">
                <a16:creationId xmlns:a16="http://schemas.microsoft.com/office/drawing/2014/main" id="{95DEEE16-E096-EC8B-3082-4DDBE9A686F4}"/>
              </a:ext>
            </a:extLst>
          </p:cNvPr>
          <p:cNvPicPr/>
          <p:nvPr/>
        </p:nvPicPr>
        <p:blipFill>
          <a:blip r:embed="rId14"/>
          <a:stretch/>
        </p:blipFill>
        <p:spPr>
          <a:xfrm>
            <a:off x="681389" y="1279565"/>
            <a:ext cx="5766063" cy="3702981"/>
          </a:xfrm>
          <a:prstGeom prst="rect">
            <a:avLst/>
          </a:prstGeom>
          <a:ln w="0">
            <a:noFill/>
          </a:ln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B066BE3F-B6DE-72CB-CAB8-E6630564811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57605" y="5169163"/>
            <a:ext cx="5789848" cy="135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730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B69A5C-667E-6F92-25D4-9354374C5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605" y="353482"/>
            <a:ext cx="10772775" cy="836126"/>
          </a:xfrm>
        </p:spPr>
        <p:txBody>
          <a:bodyPr>
            <a:normAutofit/>
          </a:bodyPr>
          <a:lstStyle/>
          <a:p>
            <a:r>
              <a:rPr lang="fr-CA" b="1" spc="-1" dirty="0">
                <a:solidFill>
                  <a:srgbClr val="005F3D"/>
                </a:solidFill>
                <a:latin typeface="Barlow ExtraBold"/>
                <a:ea typeface="DejaVu Sans"/>
              </a:rPr>
              <a:t>Qu’est-ce qu’une EQE?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CFD242-F952-E5DD-6986-097051CDE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569" y="1455938"/>
            <a:ext cx="7044811" cy="5048580"/>
          </a:xfrm>
        </p:spPr>
        <p:txBody>
          <a:bodyPr>
            <a:noAutofit/>
          </a:bodyPr>
          <a:lstStyle/>
          <a:p>
            <a:pPr marL="178920" indent="-22788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125000"/>
              <a:buFont typeface="Arial"/>
              <a:buChar char="•"/>
              <a:tabLst>
                <a:tab pos="628560" algn="l"/>
              </a:tabLst>
            </a:pPr>
            <a:r>
              <a:rPr lang="en-US" sz="1500" b="1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DIPLÔME(S)</a:t>
            </a:r>
            <a:endParaRPr lang="fr-CA" sz="1500" spc="-1" dirty="0">
              <a:latin typeface="Barlow" panose="00000500000000000000" pitchFamily="2" charset="0"/>
            </a:endParaRPr>
          </a:p>
          <a:p>
            <a:pPr marL="408240" lvl="2" indent="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125000"/>
              <a:buNone/>
              <a:tabLst>
                <a:tab pos="628560" algn="l"/>
              </a:tabLst>
            </a:pPr>
            <a:r>
              <a:rPr lang="en-US" sz="1500" i="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-le </a:t>
            </a:r>
            <a:r>
              <a:rPr lang="en-US" sz="1500" i="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niveau</a:t>
            </a:r>
            <a:r>
              <a:rPr lang="en-US" sz="1500" i="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 de </a:t>
            </a:r>
            <a:r>
              <a:rPr lang="en-US" sz="1500" i="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diplôme</a:t>
            </a:r>
            <a:r>
              <a:rPr lang="en-US" sz="1500" i="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 </a:t>
            </a:r>
            <a:r>
              <a:rPr lang="en-US" sz="1500" i="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requis</a:t>
            </a:r>
            <a:r>
              <a:rPr lang="en-US" sz="1500" i="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 dans la </a:t>
            </a:r>
            <a:r>
              <a:rPr lang="en-US" sz="1500" i="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spécialisation</a:t>
            </a:r>
            <a:r>
              <a:rPr lang="en-US" sz="1500" i="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; </a:t>
            </a:r>
            <a:endParaRPr lang="fr-CA" sz="1500" i="0" spc="-1" dirty="0">
              <a:latin typeface="Barlow" panose="00000500000000000000" pitchFamily="2" charset="0"/>
            </a:endParaRPr>
          </a:p>
          <a:p>
            <a:pPr>
              <a:lnSpc>
                <a:spcPct val="90000"/>
              </a:lnSpc>
              <a:spcBef>
                <a:spcPts val="283"/>
              </a:spcBef>
              <a:tabLst>
                <a:tab pos="628560" algn="l"/>
              </a:tabLst>
            </a:pPr>
            <a:r>
              <a:rPr lang="fr-CA" sz="1500" spc="-1" dirty="0">
                <a:latin typeface="Barlow" panose="00000500000000000000" pitchFamily="2" charset="0"/>
              </a:rPr>
              <a:t>      Ex. doctorat, maitrise</a:t>
            </a:r>
          </a:p>
          <a:p>
            <a:pPr>
              <a:lnSpc>
                <a:spcPct val="90000"/>
              </a:lnSpc>
              <a:spcBef>
                <a:spcPts val="283"/>
              </a:spcBef>
              <a:tabLst>
                <a:tab pos="628560" algn="l"/>
              </a:tabLst>
            </a:pPr>
            <a:endParaRPr lang="fr-CA" sz="1500" spc="-1" dirty="0">
              <a:latin typeface="Barlow" panose="00000500000000000000" pitchFamily="2" charset="0"/>
            </a:endParaRPr>
          </a:p>
          <a:p>
            <a:pPr marL="178920" indent="-22788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125000"/>
              <a:buFont typeface="Arial"/>
              <a:buChar char="•"/>
              <a:tabLst>
                <a:tab pos="628560" algn="l"/>
              </a:tabLst>
            </a:pPr>
            <a:r>
              <a:rPr lang="en-US" sz="1500" b="1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EXPÉRIENCE</a:t>
            </a:r>
            <a:endParaRPr lang="fr-CA" sz="1500" spc="-1" dirty="0">
              <a:latin typeface="Barlow" panose="00000500000000000000" pitchFamily="2" charset="0"/>
            </a:endParaRPr>
          </a:p>
          <a:p>
            <a:pPr marL="408240" lvl="2" indent="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125000"/>
              <a:buNone/>
              <a:tabLst>
                <a:tab pos="628560" algn="l"/>
              </a:tabLst>
            </a:pPr>
            <a:r>
              <a:rPr lang="en-US" sz="1500" i="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-</a:t>
            </a:r>
            <a:r>
              <a:rPr lang="en-US" sz="1500" i="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l’expérience</a:t>
            </a:r>
            <a:r>
              <a:rPr lang="en-US" sz="1500" i="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 </a:t>
            </a:r>
            <a:r>
              <a:rPr lang="en-US" sz="1500" i="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pertinente</a:t>
            </a:r>
            <a:r>
              <a:rPr lang="en-US" sz="1500" i="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 </a:t>
            </a:r>
            <a:r>
              <a:rPr lang="en-US" sz="1500" i="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minimale</a:t>
            </a:r>
            <a:r>
              <a:rPr lang="en-US" sz="1500" i="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; </a:t>
            </a:r>
          </a:p>
          <a:p>
            <a:pPr marL="408240" lvl="2" indent="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125000"/>
              <a:buNone/>
              <a:tabLst>
                <a:tab pos="628560" algn="l"/>
              </a:tabLst>
            </a:pPr>
            <a:r>
              <a:rPr lang="en-US" sz="1500" i="0" spc="-1" dirty="0">
                <a:solidFill>
                  <a:srgbClr val="000000"/>
                </a:solidFill>
                <a:latin typeface="Barlow" panose="00000500000000000000" pitchFamily="2" charset="0"/>
              </a:rPr>
              <a:t>Ex. </a:t>
            </a:r>
            <a:r>
              <a:rPr lang="en-US" sz="1500" i="0" spc="-1" dirty="0" err="1">
                <a:solidFill>
                  <a:srgbClr val="000000"/>
                </a:solidFill>
                <a:latin typeface="Barlow" panose="00000500000000000000" pitchFamily="2" charset="0"/>
              </a:rPr>
              <a:t>expérience</a:t>
            </a:r>
            <a:r>
              <a:rPr lang="en-US" sz="1500" i="0" spc="-1" dirty="0">
                <a:solidFill>
                  <a:srgbClr val="000000"/>
                </a:solidFill>
                <a:latin typeface="Barlow" panose="00000500000000000000" pitchFamily="2" charset="0"/>
              </a:rPr>
              <a:t> </a:t>
            </a:r>
            <a:r>
              <a:rPr lang="en-US" sz="1500" i="0" spc="-1" dirty="0" err="1">
                <a:solidFill>
                  <a:srgbClr val="000000"/>
                </a:solidFill>
                <a:latin typeface="Barlow" panose="00000500000000000000" pitchFamily="2" charset="0"/>
              </a:rPr>
              <a:t>professionnelle</a:t>
            </a:r>
            <a:r>
              <a:rPr lang="en-US" sz="1500" i="0" spc="-1" dirty="0">
                <a:solidFill>
                  <a:srgbClr val="000000"/>
                </a:solidFill>
                <a:latin typeface="Barlow" panose="00000500000000000000" pitchFamily="2" charset="0"/>
              </a:rPr>
              <a:t>, </a:t>
            </a:r>
            <a:r>
              <a:rPr lang="en-US" sz="1500" i="0" spc="-1" dirty="0" err="1">
                <a:solidFill>
                  <a:srgbClr val="000000"/>
                </a:solidFill>
                <a:latin typeface="Barlow" panose="00000500000000000000" pitchFamily="2" charset="0"/>
              </a:rPr>
              <a:t>expérience</a:t>
            </a:r>
            <a:r>
              <a:rPr lang="en-US" sz="1500" i="0" spc="-1" dirty="0">
                <a:solidFill>
                  <a:srgbClr val="000000"/>
                </a:solidFill>
                <a:latin typeface="Barlow" panose="00000500000000000000" pitchFamily="2" charset="0"/>
              </a:rPr>
              <a:t> de recherche, publications</a:t>
            </a:r>
            <a:endParaRPr lang="en-US" sz="1500" i="0" spc="-1" dirty="0">
              <a:solidFill>
                <a:srgbClr val="000000"/>
              </a:solidFill>
              <a:latin typeface="Barlow" panose="00000500000000000000" pitchFamily="2" charset="0"/>
              <a:ea typeface="DejaVu Sans"/>
            </a:endParaRPr>
          </a:p>
          <a:p>
            <a:pPr marL="408240" lvl="2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125000"/>
              <a:tabLst>
                <a:tab pos="628560" algn="l"/>
              </a:tabLst>
            </a:pPr>
            <a:endParaRPr lang="en-US" sz="1500" i="0" spc="-1" dirty="0">
              <a:solidFill>
                <a:srgbClr val="000000"/>
              </a:solidFill>
              <a:latin typeface="Barlow" panose="00000500000000000000" pitchFamily="2" charset="0"/>
              <a:ea typeface="DejaVu Sans"/>
            </a:endParaRPr>
          </a:p>
          <a:p>
            <a:pPr marL="408240" lvl="2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125000"/>
              <a:tabLst>
                <a:tab pos="628560" algn="l"/>
              </a:tabLst>
            </a:pPr>
            <a:r>
              <a:rPr lang="en-US" sz="1500" i="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Et </a:t>
            </a:r>
            <a:r>
              <a:rPr lang="en-US" sz="1500" i="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lorsque</a:t>
            </a:r>
            <a:r>
              <a:rPr lang="en-US" sz="1500" i="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 </a:t>
            </a:r>
            <a:r>
              <a:rPr lang="en-US" sz="1500" i="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requis</a:t>
            </a:r>
            <a:r>
              <a:rPr lang="en-US" sz="1500" i="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 :</a:t>
            </a:r>
            <a:endParaRPr lang="fr-CA" sz="1500" spc="-1" dirty="0">
              <a:latin typeface="Barlow" panose="00000500000000000000" pitchFamily="2" charset="0"/>
            </a:endParaRPr>
          </a:p>
          <a:p>
            <a:pPr marL="178920" indent="-22788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125000"/>
              <a:buFont typeface="Arial"/>
              <a:buChar char="•"/>
              <a:tabLst>
                <a:tab pos="628560" algn="l"/>
              </a:tabLst>
            </a:pPr>
            <a:r>
              <a:rPr lang="en-US" sz="1500" b="1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SPÉCIFICATIONS</a:t>
            </a:r>
            <a:endParaRPr lang="fr-CA" sz="1500" spc="-1" dirty="0">
              <a:latin typeface="Barlow" panose="00000500000000000000" pitchFamily="2" charset="0"/>
            </a:endParaRPr>
          </a:p>
          <a:p>
            <a:pPr marL="398880" lvl="1" indent="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125000"/>
              <a:buNone/>
              <a:tabLst>
                <a:tab pos="628560" algn="l"/>
              </a:tabLst>
            </a:pPr>
            <a:r>
              <a:rPr lang="en-US" sz="150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-</a:t>
            </a:r>
            <a:r>
              <a:rPr lang="en-US" sz="150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l’obligation</a:t>
            </a:r>
            <a:r>
              <a:rPr lang="en-US" sz="150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 d’être </a:t>
            </a:r>
            <a:r>
              <a:rPr lang="en-US" sz="150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membre</a:t>
            </a:r>
            <a:r>
              <a:rPr lang="en-US" sz="150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 </a:t>
            </a:r>
            <a:r>
              <a:rPr lang="en-US" sz="150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en</a:t>
            </a:r>
            <a:r>
              <a:rPr lang="en-US" sz="150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 </a:t>
            </a:r>
            <a:r>
              <a:rPr lang="en-US" sz="150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règle</a:t>
            </a:r>
            <a:r>
              <a:rPr lang="en-US" sz="150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 d’un </a:t>
            </a:r>
            <a:r>
              <a:rPr lang="en-US" sz="150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ordre</a:t>
            </a:r>
            <a:r>
              <a:rPr lang="en-US" sz="150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 </a:t>
            </a:r>
            <a:r>
              <a:rPr lang="en-US" sz="150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professionnel</a:t>
            </a:r>
            <a:r>
              <a:rPr lang="en-US" sz="150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 </a:t>
            </a:r>
            <a:r>
              <a:rPr lang="en-US" sz="150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ou</a:t>
            </a:r>
            <a:r>
              <a:rPr lang="en-US" sz="150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 de </a:t>
            </a:r>
            <a:r>
              <a:rPr lang="en-US" sz="150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posséder</a:t>
            </a:r>
            <a:r>
              <a:rPr lang="en-US" sz="150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 un </a:t>
            </a:r>
            <a:r>
              <a:rPr lang="en-US" sz="150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titre</a:t>
            </a:r>
            <a:r>
              <a:rPr lang="en-US" sz="150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;</a:t>
            </a:r>
            <a:endParaRPr lang="fr-CA" sz="1500" spc="-1" dirty="0">
              <a:latin typeface="Barlow" panose="00000500000000000000" pitchFamily="2" charset="0"/>
            </a:endParaRPr>
          </a:p>
          <a:p>
            <a:pPr marL="398880" lvl="1" indent="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125000"/>
              <a:buNone/>
              <a:tabLst>
                <a:tab pos="628560" algn="l"/>
              </a:tabLst>
            </a:pPr>
            <a:r>
              <a:rPr lang="en-US" sz="150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-la </a:t>
            </a:r>
            <a:r>
              <a:rPr lang="en-US" sz="150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connaissance</a:t>
            </a:r>
            <a:r>
              <a:rPr lang="en-US" sz="150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 et la </a:t>
            </a:r>
            <a:r>
              <a:rPr lang="en-US" sz="150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capacité</a:t>
            </a:r>
            <a:r>
              <a:rPr lang="en-US" sz="150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 </a:t>
            </a:r>
            <a:r>
              <a:rPr lang="en-US" sz="150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d’utilisation</a:t>
            </a:r>
            <a:r>
              <a:rPr lang="en-US" sz="150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 des technologies de </a:t>
            </a:r>
            <a:r>
              <a:rPr lang="en-US" sz="150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l’information</a:t>
            </a:r>
            <a:r>
              <a:rPr lang="en-US" sz="150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 et des communications (TIC) </a:t>
            </a:r>
          </a:p>
          <a:p>
            <a:pPr marL="398880" lvl="1" indent="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125000"/>
              <a:buNone/>
              <a:tabLst>
                <a:tab pos="628560" algn="l"/>
              </a:tabLst>
            </a:pPr>
            <a:r>
              <a:rPr lang="en-US" sz="150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Ex </a:t>
            </a:r>
            <a:r>
              <a:rPr lang="en-US" sz="150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maitrise</a:t>
            </a:r>
            <a:r>
              <a:rPr lang="en-US" sz="150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 d’un </a:t>
            </a:r>
            <a:r>
              <a:rPr lang="en-US" sz="150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logiciel</a:t>
            </a:r>
            <a:r>
              <a:rPr lang="en-US" sz="150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 </a:t>
            </a:r>
            <a:r>
              <a:rPr lang="en-US" sz="150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donné</a:t>
            </a:r>
            <a:endParaRPr lang="en-US" sz="1500" spc="-1" dirty="0">
              <a:solidFill>
                <a:srgbClr val="000000"/>
              </a:solidFill>
              <a:latin typeface="Barlow" panose="00000500000000000000" pitchFamily="2" charset="0"/>
              <a:ea typeface="DejaVu Sans"/>
            </a:endParaRPr>
          </a:p>
          <a:p>
            <a:pPr marL="626760" lvl="1" indent="-22788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125000"/>
              <a:buFont typeface="Arial"/>
              <a:buChar char="•"/>
              <a:tabLst>
                <a:tab pos="628560" algn="l"/>
              </a:tabLst>
            </a:pPr>
            <a:endParaRPr lang="fr-CA" sz="1500" spc="-1" dirty="0">
              <a:latin typeface="Barlow" panose="00000500000000000000" pitchFamily="2" charset="0"/>
            </a:endParaRPr>
          </a:p>
          <a:p>
            <a:pPr marL="178920" indent="-22788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125000"/>
              <a:buFont typeface="Arial"/>
              <a:buChar char="•"/>
              <a:tabLst>
                <a:tab pos="628560" algn="l"/>
              </a:tabLst>
            </a:pPr>
            <a:r>
              <a:rPr lang="en-US" sz="1500" b="1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EQUIVALENCES</a:t>
            </a:r>
            <a:endParaRPr lang="fr-CA" sz="1500" spc="-1" dirty="0">
              <a:latin typeface="Barlow" panose="00000500000000000000" pitchFamily="2" charset="0"/>
            </a:endParaRPr>
          </a:p>
          <a:p>
            <a:pPr marL="398880" lvl="1" indent="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125000"/>
              <a:buNone/>
              <a:tabLst>
                <a:tab pos="628560" algn="l"/>
              </a:tabLst>
            </a:pPr>
            <a:r>
              <a:rPr lang="en-US" sz="150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-</a:t>
            </a:r>
            <a:r>
              <a:rPr lang="en-US" sz="150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diplôme</a:t>
            </a:r>
            <a:r>
              <a:rPr lang="en-US" sz="150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 (</a:t>
            </a:r>
            <a:r>
              <a:rPr lang="en-US" sz="150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souvent</a:t>
            </a:r>
            <a:r>
              <a:rPr lang="en-US" sz="150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 </a:t>
            </a:r>
            <a:r>
              <a:rPr lang="en-US" sz="150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moindre</a:t>
            </a:r>
            <a:r>
              <a:rPr lang="en-US" sz="150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, </a:t>
            </a:r>
            <a:r>
              <a:rPr lang="en-US" sz="150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tel</a:t>
            </a:r>
            <a:r>
              <a:rPr lang="en-US" sz="150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 DESS </a:t>
            </a:r>
            <a:r>
              <a:rPr lang="en-US" sz="150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ou</a:t>
            </a:r>
            <a:r>
              <a:rPr lang="en-US" sz="150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 </a:t>
            </a:r>
            <a:r>
              <a:rPr lang="en-US" sz="150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scolarité</a:t>
            </a:r>
            <a:r>
              <a:rPr lang="en-US" sz="150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 </a:t>
            </a:r>
            <a:r>
              <a:rPr lang="en-US" sz="150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uniquement</a:t>
            </a:r>
            <a:r>
              <a:rPr lang="en-US" sz="150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) et/</a:t>
            </a:r>
            <a:r>
              <a:rPr lang="en-US" sz="150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ou</a:t>
            </a:r>
            <a:r>
              <a:rPr lang="en-US" sz="1500" spc="-1" dirty="0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 </a:t>
            </a:r>
            <a:r>
              <a:rPr lang="en-US" sz="1500" spc="-1" dirty="0" err="1">
                <a:solidFill>
                  <a:srgbClr val="000000"/>
                </a:solidFill>
                <a:latin typeface="Barlow" panose="00000500000000000000" pitchFamily="2" charset="0"/>
                <a:ea typeface="DejaVu Sans"/>
              </a:rPr>
              <a:t>expérience</a:t>
            </a:r>
            <a:endParaRPr lang="fr-CA" sz="1500" spc="-1" dirty="0">
              <a:latin typeface="Barlow" panose="00000500000000000000" pitchFamily="2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9B12486-8D6D-4938-CFEF-3F8064139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298" y="2220685"/>
            <a:ext cx="3778898" cy="377889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Encre 4">
                <a:extLst>
                  <a:ext uri="{FF2B5EF4-FFF2-40B4-BE49-F238E27FC236}">
                    <a16:creationId xmlns:a16="http://schemas.microsoft.com/office/drawing/2014/main" id="{9BEEB4EC-229C-2EFE-76F4-9A4560944C17}"/>
                  </a:ext>
                </a:extLst>
              </p14:cNvPr>
              <p14:cNvContentPartPr/>
              <p14:nvPr/>
            </p14:nvContentPartPr>
            <p14:xfrm>
              <a:off x="6178463" y="3426400"/>
              <a:ext cx="360" cy="360"/>
            </p14:xfrm>
          </p:contentPart>
        </mc:Choice>
        <mc:Fallback xmlns="">
          <p:pic>
            <p:nvPicPr>
              <p:cNvPr id="5" name="Encre 4">
                <a:extLst>
                  <a:ext uri="{FF2B5EF4-FFF2-40B4-BE49-F238E27FC236}">
                    <a16:creationId xmlns:a16="http://schemas.microsoft.com/office/drawing/2014/main" id="{9BEEB4EC-229C-2EFE-76F4-9A4560944C1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69823" y="341776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09639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B69A5C-667E-6F92-25D4-9354374C5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605" y="353482"/>
            <a:ext cx="10772775" cy="836126"/>
          </a:xfrm>
        </p:spPr>
        <p:txBody>
          <a:bodyPr>
            <a:normAutofit fontScale="90000"/>
          </a:bodyPr>
          <a:lstStyle/>
          <a:p>
            <a:r>
              <a:rPr lang="fr-CA" sz="4900" b="1" spc="-1" dirty="0">
                <a:solidFill>
                  <a:srgbClr val="005F3D"/>
                </a:solidFill>
                <a:latin typeface="Barlow ExtraBold"/>
                <a:ea typeface="DejaVu Sans"/>
              </a:rPr>
              <a:t>Le projet d’acquisition d’EQE à soumettre </a:t>
            </a:r>
            <a:br>
              <a:rPr lang="fr-CA" b="1" spc="-1" dirty="0">
                <a:solidFill>
                  <a:srgbClr val="005F3D"/>
                </a:solidFill>
                <a:latin typeface="Barlow ExtraBold"/>
                <a:ea typeface="DejaVu Sans"/>
              </a:rPr>
            </a:br>
            <a:r>
              <a:rPr lang="fr-CA" sz="2200" b="1" spc="-1" dirty="0">
                <a:solidFill>
                  <a:srgbClr val="005F3D"/>
                </a:solidFill>
                <a:latin typeface="Barlow ExtraBold"/>
                <a:ea typeface="DejaVu Sans"/>
              </a:rPr>
              <a:t>Auprès du département visé, entre le 8 et 13 mars</a:t>
            </a:r>
            <a:endParaRPr lang="fr-CA" sz="2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CFD242-F952-E5DD-6986-097051CDE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569" y="1531394"/>
            <a:ext cx="7377344" cy="49731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sz="2200" b="1" dirty="0">
                <a:latin typeface="Barlow" panose="00000500000000000000" pitchFamily="2" charset="0"/>
              </a:rPr>
              <a:t>Section « critères que je détiens »</a:t>
            </a:r>
          </a:p>
          <a:p>
            <a:pPr marL="0" indent="0">
              <a:buNone/>
            </a:pPr>
            <a:r>
              <a:rPr lang="fr-CA" sz="2200" dirty="0">
                <a:latin typeface="Barlow" panose="00000500000000000000" pitchFamily="2" charset="0"/>
              </a:rPr>
              <a:t>-Bien décrire chaque compétence en lien avec le critère</a:t>
            </a:r>
          </a:p>
          <a:p>
            <a:pPr marL="0" indent="0">
              <a:buNone/>
            </a:pPr>
            <a:r>
              <a:rPr lang="fr-CA" sz="2200" dirty="0">
                <a:latin typeface="Barlow" panose="00000500000000000000" pitchFamily="2" charset="0"/>
              </a:rPr>
              <a:t>-Joindre tous les documents pertinents</a:t>
            </a:r>
          </a:p>
          <a:p>
            <a:pPr marL="0" indent="0">
              <a:buNone/>
            </a:pPr>
            <a:r>
              <a:rPr lang="fr-CA" sz="2200" dirty="0">
                <a:latin typeface="Barlow" panose="00000500000000000000" pitchFamily="2" charset="0"/>
              </a:rPr>
              <a:t>-Adapter le CV à la demande de l’EQE concernée</a:t>
            </a:r>
          </a:p>
          <a:p>
            <a:pPr marL="0" indent="0">
              <a:buNone/>
            </a:pPr>
            <a:r>
              <a:rPr lang="fr-CA" sz="2200" dirty="0">
                <a:latin typeface="Barlow" panose="00000500000000000000" pitchFamily="2" charset="0"/>
              </a:rPr>
              <a:t>…mêmes conseils que lors d’une demande de reconnaissance d’EQE !</a:t>
            </a:r>
          </a:p>
          <a:p>
            <a:pPr marL="0" indent="0">
              <a:buNone/>
            </a:pPr>
            <a:endParaRPr lang="fr-CA" sz="2200" dirty="0">
              <a:latin typeface="Barlow" panose="00000500000000000000" pitchFamily="2" charset="0"/>
            </a:endParaRPr>
          </a:p>
          <a:p>
            <a:pPr marL="0" indent="0">
              <a:buNone/>
            </a:pPr>
            <a:r>
              <a:rPr lang="fr-CA" sz="2200" b="1" dirty="0">
                <a:latin typeface="Barlow" panose="00000500000000000000" pitchFamily="2" charset="0"/>
              </a:rPr>
              <a:t>Section « critère(s) à acquérir»</a:t>
            </a:r>
          </a:p>
          <a:p>
            <a:pPr marL="0" indent="0">
              <a:buNone/>
            </a:pPr>
            <a:r>
              <a:rPr lang="fr-CA" sz="2200" dirty="0">
                <a:latin typeface="Barlow" panose="00000500000000000000" pitchFamily="2" charset="0"/>
              </a:rPr>
              <a:t>-Peu importe le nombre de critères manquants</a:t>
            </a:r>
          </a:p>
          <a:p>
            <a:pPr marL="0" indent="0">
              <a:buNone/>
            </a:pPr>
            <a:r>
              <a:rPr lang="fr-CA" sz="2200" dirty="0">
                <a:latin typeface="Barlow" panose="00000500000000000000" pitchFamily="2" charset="0"/>
              </a:rPr>
              <a:t>-Descriptif minimal du projet </a:t>
            </a:r>
          </a:p>
          <a:p>
            <a:pPr marL="0" indent="0">
              <a:buNone/>
            </a:pPr>
            <a:r>
              <a:rPr lang="fr-CA" sz="2200" dirty="0">
                <a:latin typeface="Barlow" panose="00000500000000000000" pitchFamily="2" charset="0"/>
              </a:rPr>
              <a:t>…une 1</a:t>
            </a:r>
            <a:r>
              <a:rPr lang="fr-CA" sz="2200" baseline="30000" dirty="0">
                <a:latin typeface="Barlow" panose="00000500000000000000" pitchFamily="2" charset="0"/>
              </a:rPr>
              <a:t>re</a:t>
            </a:r>
            <a:r>
              <a:rPr lang="fr-CA" sz="2200" dirty="0">
                <a:latin typeface="Barlow" panose="00000500000000000000" pitchFamily="2" charset="0"/>
              </a:rPr>
              <a:t> expérience de ce gain de négo, à adapter!</a:t>
            </a:r>
          </a:p>
        </p:txBody>
      </p:sp>
      <p:pic>
        <p:nvPicPr>
          <p:cNvPr id="2052" name="Picture 4" descr="Formulaires | Mobilité 41">
            <a:extLst>
              <a:ext uri="{FF2B5EF4-FFF2-40B4-BE49-F238E27FC236}">
                <a16:creationId xmlns:a16="http://schemas.microsoft.com/office/drawing/2014/main" id="{C81E3843-4B0F-4376-5768-F7F8B02DB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127" y="1531394"/>
            <a:ext cx="2466887" cy="3795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29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B69A5C-667E-6F92-25D4-9354374C5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605" y="353482"/>
            <a:ext cx="10772775" cy="836126"/>
          </a:xfrm>
        </p:spPr>
        <p:txBody>
          <a:bodyPr>
            <a:normAutofit/>
          </a:bodyPr>
          <a:lstStyle/>
          <a:p>
            <a:r>
              <a:rPr lang="fr-CA" sz="4900" b="1" spc="-1" dirty="0">
                <a:solidFill>
                  <a:srgbClr val="005F3D"/>
                </a:solidFill>
                <a:latin typeface="Barlow ExtraBold"/>
                <a:ea typeface="DejaVu Sans"/>
              </a:rPr>
              <a:t>Un exemple…</a:t>
            </a:r>
            <a:endParaRPr lang="fr-CA" sz="2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CFD242-F952-E5DD-6986-097051CDE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6412" y="1296140"/>
            <a:ext cx="5220069" cy="52083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sz="2200" b="1" dirty="0">
                <a:latin typeface="Barlow" panose="00000500000000000000" pitchFamily="2" charset="0"/>
              </a:rPr>
              <a:t>Critères que je détiens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200" dirty="0">
                <a:latin typeface="Barlow" panose="00000500000000000000" pitchFamily="2" charset="0"/>
              </a:rPr>
              <a:t>Scolarité de doctorat (diplôme joint)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200" dirty="0">
                <a:latin typeface="Barlow" panose="00000500000000000000" pitchFamily="2" charset="0"/>
              </a:rPr>
              <a:t>Enseignement de 2 cours universitaires (plans de cours joint)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200" dirty="0">
                <a:latin typeface="Barlow" panose="00000500000000000000" pitchFamily="2" charset="0"/>
              </a:rPr>
              <a:t>Un document scientifique sur un thème pertinent (chapitre joint)</a:t>
            </a:r>
          </a:p>
          <a:p>
            <a:pPr marL="0" indent="0">
              <a:buNone/>
            </a:pPr>
            <a:endParaRPr lang="fr-CA" sz="2200" dirty="0">
              <a:latin typeface="Barlow" panose="00000500000000000000" pitchFamily="2" charset="0"/>
            </a:endParaRPr>
          </a:p>
          <a:p>
            <a:pPr marL="0" indent="0">
              <a:buNone/>
            </a:pPr>
            <a:r>
              <a:rPr lang="fr-CA" sz="2200" b="1" dirty="0">
                <a:latin typeface="Barlow" panose="00000500000000000000" pitchFamily="2" charset="0"/>
              </a:rPr>
              <a:t>Critères à acquérir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200" dirty="0">
                <a:latin typeface="Barlow" panose="00000500000000000000" pitchFamily="2" charset="0"/>
              </a:rPr>
              <a:t>2e document scientifique sur un thème pertinent</a:t>
            </a:r>
          </a:p>
          <a:p>
            <a:pPr marL="0" indent="0">
              <a:buNone/>
            </a:pPr>
            <a:r>
              <a:rPr lang="fr-CA" sz="2200" i="1" dirty="0">
                <a:latin typeface="Barlow" panose="00000500000000000000" pitchFamily="2" charset="0"/>
              </a:rPr>
              <a:t>Projet : rédaction d’article (titre, résumé)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200" dirty="0">
                <a:latin typeface="Barlow" panose="00000500000000000000" pitchFamily="2" charset="0"/>
              </a:rPr>
              <a:t>Spécification : maitrise de SPSS </a:t>
            </a:r>
            <a:r>
              <a:rPr lang="fr-CA" sz="2200" dirty="0" err="1">
                <a:latin typeface="Barlow" panose="00000500000000000000" pitchFamily="2" charset="0"/>
              </a:rPr>
              <a:t>etc</a:t>
            </a:r>
            <a:endParaRPr lang="fr-CA" sz="2200" dirty="0">
              <a:latin typeface="Barlow" panose="00000500000000000000" pitchFamily="2" charset="0"/>
            </a:endParaRPr>
          </a:p>
          <a:p>
            <a:pPr marL="0" indent="0">
              <a:buNone/>
            </a:pPr>
            <a:r>
              <a:rPr lang="fr-CA" sz="2200" i="1" dirty="0">
                <a:latin typeface="Barlow" panose="00000500000000000000" pitchFamily="2" charset="0"/>
              </a:rPr>
              <a:t>Projet : titre du cours à suivre, institution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F680E29-D76B-644D-22CF-007760A1EC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410" y="1628709"/>
            <a:ext cx="5646590" cy="4621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B69A5C-667E-6F92-25D4-9354374C5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605" y="353482"/>
            <a:ext cx="10772775" cy="836126"/>
          </a:xfrm>
        </p:spPr>
        <p:txBody>
          <a:bodyPr>
            <a:normAutofit fontScale="90000"/>
          </a:bodyPr>
          <a:lstStyle/>
          <a:p>
            <a:r>
              <a:rPr lang="fr-CA" sz="4900" b="1" spc="-1" dirty="0">
                <a:solidFill>
                  <a:srgbClr val="005F3D"/>
                </a:solidFill>
                <a:latin typeface="Barlow ExtraBold"/>
                <a:ea typeface="DejaVu Sans"/>
              </a:rPr>
              <a:t>Que se passe-t-il après le dépôt du projet?</a:t>
            </a:r>
            <a:endParaRPr lang="fr-CA" sz="2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CFD242-F952-E5DD-6986-097051CDE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605" y="1296140"/>
            <a:ext cx="10772775" cy="520837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CA" b="1" dirty="0">
                <a:latin typeface="Barlow" panose="00000500000000000000" pitchFamily="2" charset="0"/>
              </a:rPr>
              <a:t>En attente de la réponse de l’Assemblée départementale</a:t>
            </a:r>
          </a:p>
          <a:p>
            <a:pPr marL="0" indent="0">
              <a:buNone/>
            </a:pPr>
            <a:r>
              <a:rPr lang="fr-CA" dirty="0">
                <a:latin typeface="Barlow" panose="00000500000000000000" pitchFamily="2" charset="0"/>
              </a:rPr>
              <a:t>En cas de refus, transmission du motif et précision d’une alternative, s’il y a lieu</a:t>
            </a:r>
          </a:p>
          <a:p>
            <a:pPr marL="0" indent="0">
              <a:buNone/>
            </a:pPr>
            <a:r>
              <a:rPr lang="fr-CA" dirty="0">
                <a:latin typeface="Barlow" panose="00000500000000000000" pitchFamily="2" charset="0"/>
              </a:rPr>
              <a:t>En cas de refus injustifié, possibilité de contester par grief (et non par comité de révision)</a:t>
            </a:r>
          </a:p>
          <a:p>
            <a:pPr marL="0" indent="0">
              <a:buNone/>
            </a:pPr>
            <a:endParaRPr lang="fr-CA" dirty="0">
              <a:latin typeface="Barlow" panose="000005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CA" b="1" dirty="0">
                <a:latin typeface="Barlow" panose="00000500000000000000" pitchFamily="2" charset="0"/>
              </a:rPr>
              <a:t>Lors d’un trimestre suivant de « </a:t>
            </a:r>
            <a:r>
              <a:rPr lang="fr-CA" b="1" dirty="0" err="1">
                <a:latin typeface="Barlow" panose="00000500000000000000" pitchFamily="2" charset="0"/>
              </a:rPr>
              <a:t>dé-stabilisation</a:t>
            </a:r>
            <a:r>
              <a:rPr lang="fr-CA" b="1" dirty="0">
                <a:latin typeface="Barlow" panose="00000500000000000000" pitchFamily="2" charset="0"/>
              </a:rPr>
              <a:t> »… </a:t>
            </a:r>
          </a:p>
          <a:p>
            <a:pPr marL="0" indent="0">
              <a:buNone/>
            </a:pPr>
            <a:r>
              <a:rPr lang="fr-CA" dirty="0">
                <a:latin typeface="Barlow" panose="00000500000000000000" pitchFamily="2" charset="0"/>
              </a:rPr>
              <a:t>Projet d’acquisition d’EQE valide tant que l’EQE n’est pas modifiée</a:t>
            </a:r>
          </a:p>
          <a:p>
            <a:pPr marL="0" indent="0">
              <a:buNone/>
            </a:pPr>
            <a:r>
              <a:rPr lang="fr-CA" dirty="0">
                <a:latin typeface="Barlow" panose="00000500000000000000" pitchFamily="2" charset="0"/>
              </a:rPr>
              <a:t>Approbation à joindre au dépôt de la demande auprès du Comité de perfectionnement et de stabilisation, environ 2 semaines avant le début du trimestre</a:t>
            </a:r>
          </a:p>
          <a:p>
            <a:pPr marL="0" indent="0">
              <a:buNone/>
            </a:pPr>
            <a:r>
              <a:rPr lang="fr-CA" dirty="0">
                <a:latin typeface="Barlow" panose="00000500000000000000" pitchFamily="2" charset="0"/>
              </a:rPr>
              <a:t>Trimestre d’été 2023 : entre le 9 mars et le 9 avril</a:t>
            </a:r>
          </a:p>
        </p:txBody>
      </p:sp>
    </p:spTree>
    <p:extLst>
      <p:ext uri="{BB962C8B-B14F-4D97-AF65-F5344CB8AC3E}">
        <p14:creationId xmlns:p14="http://schemas.microsoft.com/office/powerpoint/2010/main" val="2137450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B69A5C-667E-6F92-25D4-9354374C5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5458" y="499533"/>
            <a:ext cx="6587613" cy="1658198"/>
          </a:xfrm>
        </p:spPr>
        <p:txBody>
          <a:bodyPr>
            <a:normAutofit/>
          </a:bodyPr>
          <a:lstStyle/>
          <a:p>
            <a:r>
              <a:rPr lang="fr-CA" b="1" spc="-1" dirty="0">
                <a:solidFill>
                  <a:srgbClr val="005F3D"/>
                </a:solidFill>
                <a:latin typeface="Barlow ExtraBold"/>
                <a:ea typeface="DejaVu Sans"/>
              </a:rPr>
              <a:t>Quelques questions techniques…</a:t>
            </a:r>
            <a:endParaRPr lang="fr-CA" dirty="0"/>
          </a:p>
        </p:txBody>
      </p:sp>
      <p:pic>
        <p:nvPicPr>
          <p:cNvPr id="4" name="Image 11" descr="Résultat de recherche d'images pour &quot;point d'interrogation dessin&quot;">
            <a:extLst>
              <a:ext uri="{FF2B5EF4-FFF2-40B4-BE49-F238E27FC236}">
                <a16:creationId xmlns:a16="http://schemas.microsoft.com/office/drawing/2014/main" id="{60D18BFE-D782-FB13-CAB9-967568B10212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633999" y="1433473"/>
            <a:ext cx="4001315" cy="4001315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CFD242-F952-E5DD-6986-097051CDE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458" y="2618912"/>
            <a:ext cx="6587613" cy="325749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CA" sz="2800" dirty="0">
                <a:latin typeface="Barlow" panose="00000500000000000000" pitchFamily="2" charset="0"/>
              </a:rPr>
              <a:t>Combien de projets devrait-on déposer?</a:t>
            </a:r>
          </a:p>
          <a:p>
            <a:pPr>
              <a:buFont typeface="Arial" panose="020B0604020202020204" pitchFamily="34" charset="0"/>
              <a:buChar char="•"/>
            </a:pPr>
            <a:endParaRPr lang="fr-CA" sz="2800" dirty="0">
              <a:latin typeface="Barlow" panose="000005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CA" sz="2800" dirty="0">
                <a:latin typeface="Barlow" panose="00000500000000000000" pitchFamily="2" charset="0"/>
              </a:rPr>
              <a:t>À qui? Comment?</a:t>
            </a:r>
          </a:p>
          <a:p>
            <a:pPr marL="0" indent="0">
              <a:buNone/>
            </a:pPr>
            <a:endParaRPr lang="fr-CA" sz="2800" dirty="0">
              <a:latin typeface="Barlow" panose="000005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CA" sz="2800" dirty="0">
                <a:latin typeface="Barlow" panose="00000500000000000000" pitchFamily="2" charset="0"/>
              </a:rPr>
              <a:t>À quel(s) département(s)?</a:t>
            </a:r>
          </a:p>
        </p:txBody>
      </p:sp>
    </p:spTree>
    <p:extLst>
      <p:ext uri="{BB962C8B-B14F-4D97-AF65-F5344CB8AC3E}">
        <p14:creationId xmlns:p14="http://schemas.microsoft.com/office/powerpoint/2010/main" val="1309230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étropolitain">
  <a:themeElements>
    <a:clrScheme name="Métropolitai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étropolitai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2691</TotalTime>
  <Words>1094</Words>
  <Application>Microsoft Macintosh PowerPoint</Application>
  <PresentationFormat>Grand écran</PresentationFormat>
  <Paragraphs>134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13</vt:i4>
      </vt:variant>
    </vt:vector>
  </HeadingPairs>
  <TitlesOfParts>
    <vt:vector size="24" baseType="lpstr">
      <vt:lpstr>Arial</vt:lpstr>
      <vt:lpstr>Barlow</vt:lpstr>
      <vt:lpstr>Barlow ExtraBold</vt:lpstr>
      <vt:lpstr>Calibri</vt:lpstr>
      <vt:lpstr>Calibri Light</vt:lpstr>
      <vt:lpstr>Symbol</vt:lpstr>
      <vt:lpstr>Times New Roman</vt:lpstr>
      <vt:lpstr>Wingdings</vt:lpstr>
      <vt:lpstr>Office Theme</vt:lpstr>
      <vt:lpstr>Office Theme</vt:lpstr>
      <vt:lpstr>Métropolitain</vt:lpstr>
      <vt:lpstr>Présentation PowerPoint</vt:lpstr>
      <vt:lpstr>Qu’est-ce que le mécanisme de stabilisation?</vt:lpstr>
      <vt:lpstr>Présentation PowerPoint</vt:lpstr>
      <vt:lpstr>Comment choisir l’EQE pour mon projet?</vt:lpstr>
      <vt:lpstr>Qu’est-ce qu’une EQE?</vt:lpstr>
      <vt:lpstr>Le projet d’acquisition d’EQE à soumettre  Auprès du département visé, entre le 8 et 13 mars</vt:lpstr>
      <vt:lpstr>Un exemple…</vt:lpstr>
      <vt:lpstr>Que se passe-t-il après le dépôt du projet?</vt:lpstr>
      <vt:lpstr>Quelques questions techniques…</vt:lpstr>
      <vt:lpstr>Présentation PowerPoint</vt:lpstr>
      <vt:lpstr>Calculer sa « dé-stabilisation »</vt:lpstr>
      <vt:lpstr>Pour toute question sur la stabilisation   Comité d’implantation de la stabilisation :  - Nancy Turgeon, vice-présidente à la convention collective turgeon.nancy@sppeuqam.org  - Nathalie Blanchet, vice-présidente aux affaires universitaires blanchet.nathalie@uqam.ca  -Benoit Coutu, agent de relations de travail coutu.benoit@sppeuqam.org    Autres membres du Comité des agentes et agents de relations de travail (CAART) : Richard Bousquet, bousquet.richard@uqam.ca  Amel Aloui, aloui.amel@uqam.ca</vt:lpstr>
      <vt:lpstr>Le plan en recherche individuelle : environ 2 pages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de le  mobilisation 2021</dc:title>
  <dc:subject/>
  <dc:creator>Crevier, Raphaël</dc:creator>
  <dc:description/>
  <cp:lastModifiedBy>Régnier, Jean</cp:lastModifiedBy>
  <cp:revision>201</cp:revision>
  <dcterms:created xsi:type="dcterms:W3CDTF">2021-09-28T18:33:07Z</dcterms:created>
  <dcterms:modified xsi:type="dcterms:W3CDTF">2023-06-22T19:05:19Z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Grand écran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12</vt:i4>
  </property>
</Properties>
</file>